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handoutMasterIdLst>
    <p:handoutMasterId r:id="rId56"/>
  </p:handoutMasterIdLst>
  <p:sldIdLst>
    <p:sldId id="256" r:id="rId2"/>
    <p:sldId id="264" r:id="rId3"/>
    <p:sldId id="263" r:id="rId4"/>
    <p:sldId id="258" r:id="rId5"/>
    <p:sldId id="265" r:id="rId6"/>
    <p:sldId id="259" r:id="rId7"/>
    <p:sldId id="266" r:id="rId8"/>
    <p:sldId id="296" r:id="rId9"/>
    <p:sldId id="287" r:id="rId10"/>
    <p:sldId id="260" r:id="rId11"/>
    <p:sldId id="267" r:id="rId12"/>
    <p:sldId id="277" r:id="rId13"/>
    <p:sldId id="298" r:id="rId14"/>
    <p:sldId id="279" r:id="rId15"/>
    <p:sldId id="294" r:id="rId16"/>
    <p:sldId id="330" r:id="rId17"/>
    <p:sldId id="331" r:id="rId18"/>
    <p:sldId id="295" r:id="rId19"/>
    <p:sldId id="300" r:id="rId20"/>
    <p:sldId id="333" r:id="rId21"/>
    <p:sldId id="299" r:id="rId22"/>
    <p:sldId id="336" r:id="rId23"/>
    <p:sldId id="301" r:id="rId24"/>
    <p:sldId id="317" r:id="rId25"/>
    <p:sldId id="269" r:id="rId26"/>
    <p:sldId id="318" r:id="rId27"/>
    <p:sldId id="285" r:id="rId28"/>
    <p:sldId id="291" r:id="rId29"/>
    <p:sldId id="292" r:id="rId30"/>
    <p:sldId id="304" r:id="rId31"/>
    <p:sldId id="305" r:id="rId32"/>
    <p:sldId id="319" r:id="rId33"/>
    <p:sldId id="286" r:id="rId34"/>
    <p:sldId id="270" r:id="rId35"/>
    <p:sldId id="320" r:id="rId36"/>
    <p:sldId id="321" r:id="rId37"/>
    <p:sldId id="308" r:id="rId38"/>
    <p:sldId id="309" r:id="rId39"/>
    <p:sldId id="322" r:id="rId40"/>
    <p:sldId id="326" r:id="rId41"/>
    <p:sldId id="323" r:id="rId42"/>
    <p:sldId id="324" r:id="rId43"/>
    <p:sldId id="314" r:id="rId44"/>
    <p:sldId id="313" r:id="rId45"/>
    <p:sldId id="327" r:id="rId46"/>
    <p:sldId id="262" r:id="rId47"/>
    <p:sldId id="338" r:id="rId48"/>
    <p:sldId id="337" r:id="rId49"/>
    <p:sldId id="325" r:id="rId50"/>
    <p:sldId id="329" r:id="rId51"/>
    <p:sldId id="275" r:id="rId52"/>
    <p:sldId id="339" r:id="rId53"/>
    <p:sldId id="340" r:id="rId5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68445" autoAdjust="0"/>
  </p:normalViewPr>
  <p:slideViewPr>
    <p:cSldViewPr snapToGrid="0">
      <p:cViewPr varScale="1">
        <p:scale>
          <a:sx n="79" d="100"/>
          <a:sy n="79" d="100"/>
        </p:scale>
        <p:origin x="1716" y="84"/>
      </p:cViewPr>
      <p:guideLst/>
    </p:cSldViewPr>
  </p:slideViewPr>
  <p:outlineViewPr>
    <p:cViewPr>
      <p:scale>
        <a:sx n="33" d="100"/>
        <a:sy n="33" d="100"/>
      </p:scale>
      <p:origin x="0" y="-129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4836A-5875-42DB-9C56-4FC7862C6738}" type="datetimeFigureOut">
              <a:rPr lang="de-DE" smtClean="0"/>
              <a:t>05.05.2020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74653-33AF-421E-8BA6-FB7A09FDBB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92799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4866AD-75F6-469A-BC8A-1B6CB962D998}" type="datetimeFigureOut">
              <a:rPr lang="de-DE" smtClean="0"/>
              <a:t>05.05.2020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DCA9E-6AC6-4AB6-ADE9-9D0DA32568A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67094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ime_continue=131&amp;v=hPCTwxF0qf4&amp;feature=emb_logo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geitgey/machine-learning-is-fun-part-4-modern-face-recognition-with-deep-learning-c3cffc121d78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23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Ist ein SSD</a:t>
            </a:r>
          </a:p>
          <a:p>
            <a:endParaRPr lang="de-DE" dirty="0"/>
          </a:p>
          <a:p>
            <a:r>
              <a:rPr lang="de-DE" dirty="0"/>
              <a:t>Bild wird in 13x13 Gitter aufgeteilt</a:t>
            </a:r>
          </a:p>
          <a:p>
            <a:r>
              <a:rPr lang="de-DE" dirty="0"/>
              <a:t>Jeder dieser Zellen bestimmt 5 </a:t>
            </a:r>
            <a:r>
              <a:rPr lang="de-DE" dirty="0" err="1"/>
              <a:t>bounding</a:t>
            </a:r>
            <a:r>
              <a:rPr lang="de-DE" dirty="0"/>
              <a:t> </a:t>
            </a:r>
            <a:r>
              <a:rPr lang="de-DE" dirty="0" err="1"/>
              <a:t>boxes</a:t>
            </a:r>
            <a:endParaRPr lang="de-DE" dirty="0"/>
          </a:p>
          <a:p>
            <a:r>
              <a:rPr lang="de-DE" dirty="0"/>
              <a:t>Jede Zelle enthält eine </a:t>
            </a:r>
            <a:r>
              <a:rPr lang="de-DE" dirty="0" err="1"/>
              <a:t>confidence</a:t>
            </a:r>
            <a:r>
              <a:rPr lang="de-DE" dirty="0"/>
              <a:t> score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9979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Für jede </a:t>
            </a:r>
            <a:r>
              <a:rPr lang="de-DE" dirty="0" err="1"/>
              <a:t>bounding</a:t>
            </a:r>
            <a:r>
              <a:rPr lang="de-DE" dirty="0"/>
              <a:t> box sagt die Zelle eine Klasse vorher</a:t>
            </a:r>
          </a:p>
          <a:p>
            <a:r>
              <a:rPr lang="de-DE" dirty="0"/>
              <a:t>Kombination aus </a:t>
            </a:r>
            <a:r>
              <a:rPr lang="de-DE" dirty="0" err="1"/>
              <a:t>confidence</a:t>
            </a:r>
            <a:r>
              <a:rPr lang="de-DE" dirty="0"/>
              <a:t> score und Vorhersage ergibt den endgültigen Wert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4615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Werte unter einem bestimmten Threshold werden weggeschmissen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7378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###Start Jens###</a:t>
            </a:r>
            <a:endParaRPr lang="en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60339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Spezialfall der Objekterkennung</a:t>
            </a:r>
          </a:p>
          <a:p>
            <a:endParaRPr lang="de-DE" dirty="0"/>
          </a:p>
          <a:p>
            <a:r>
              <a:rPr lang="de-DE" dirty="0"/>
              <a:t>Befasst sich mit reiner Lokalisation</a:t>
            </a:r>
            <a:r>
              <a:rPr lang="de-DE" baseline="0" dirty="0"/>
              <a:t> von Gesichtern in Bildern</a:t>
            </a:r>
          </a:p>
          <a:p>
            <a:r>
              <a:rPr lang="de-DE" baseline="0" dirty="0"/>
              <a:t>Keine Zuordnung von Namen etc.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95906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Mathematisches Verfahren zur Mustererkennung</a:t>
            </a:r>
          </a:p>
          <a:p>
            <a:r>
              <a:rPr lang="de-DE" dirty="0"/>
              <a:t>2001 vorgestellt</a:t>
            </a:r>
          </a:p>
          <a:p>
            <a:r>
              <a:rPr lang="de-DE" dirty="0"/>
              <a:t>Erkennt</a:t>
            </a:r>
            <a:r>
              <a:rPr lang="de-DE" baseline="0" dirty="0"/>
              <a:t> in Echtzeit Objekte in Bildern, vor allem beliebt bei Gesichtern</a:t>
            </a:r>
          </a:p>
          <a:p>
            <a:endParaRPr lang="de-DE" baseline="0" dirty="0"/>
          </a:p>
          <a:p>
            <a:r>
              <a:rPr lang="de-DE" baseline="0" dirty="0"/>
              <a:t>Bedarf kam durch zwei Aspekte: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Gesichtserkennung um bei Kameras den Fokus automatisch einzustellen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Gesichter zu Personen zuordnen</a:t>
            </a:r>
          </a:p>
          <a:p>
            <a:pPr marL="171450" indent="-171450">
              <a:buFontTx/>
              <a:buChar char="-"/>
            </a:pPr>
            <a:endParaRPr lang="de-DE" baseline="0" dirty="0"/>
          </a:p>
          <a:p>
            <a:pPr marL="0" indent="0">
              <a:buFontTx/>
              <a:buNone/>
            </a:pPr>
            <a:r>
              <a:rPr lang="de-DE" baseline="0" dirty="0"/>
              <a:t>Methode basiert auf maschinellem Lernen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10951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menschlichen Gesichter teilen Eigenschaften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Augenpartie, Nase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Haar Features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Digitale Bildmerkmale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Berücksichtigt benachbarte Regionen in einem Detektionsfenster (s.o. Edge Line und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Four-rectangle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PixelsummeSchwarz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PixelsummeWeiß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Differenz zur Kategorisierung von Merkmalen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Beispiel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Augenregion dunkler als Wangenregion, also zwei Rechteecke welche einmal über Augen und einmal über Wangen liegen sind ein Haar Feature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Erkennungsphase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Bild in Graustufen umwandeln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Detektionsfenster über Bild wandern lassen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Für jeden Unterabschnitt des Bildes Haar Feature berechnen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Gelernter Schwellenwert, welcher Gesichter und Nicht-Gesichter trennt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Klassifikator</a:t>
            </a:r>
            <a:endParaRPr lang="de-DE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Alleine schwach, aber Viola-Jones-Methode kombiniert viele Haar Features um einen starken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Klassifikator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zu erstellen mittels Cascading (später)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26250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Die meisten Merkmale werden irrelevant sein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Kombination</a:t>
            </a:r>
            <a:r>
              <a:rPr lang="de-DE" baseline="0" dirty="0"/>
              <a:t> von </a:t>
            </a:r>
            <a:r>
              <a:rPr lang="de-DE" baseline="0" dirty="0" err="1"/>
              <a:t>Klassifikatoren</a:t>
            </a:r>
            <a:endParaRPr lang="de-DE" baseline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F1,f2,f3 sind Features; a1,a2,a3 Gewichte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F(x) ist ein starker </a:t>
            </a:r>
            <a:r>
              <a:rPr lang="de-DE" baseline="0" dirty="0" err="1"/>
              <a:t>Klassifikator</a:t>
            </a:r>
            <a:r>
              <a:rPr lang="de-DE" baseline="0" dirty="0"/>
              <a:t>; Jedes Feature ist ein schwacher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Laut Gleichung werden schwache </a:t>
            </a:r>
            <a:r>
              <a:rPr lang="de-DE" baseline="0" dirty="0" err="1"/>
              <a:t>Klassifikatoren</a:t>
            </a:r>
            <a:r>
              <a:rPr lang="de-DE" baseline="0" dirty="0"/>
              <a:t> kombiniert und ein starker entsteht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Wie findet man die wichtigsten</a:t>
            </a:r>
            <a:r>
              <a:rPr lang="de-DE" baseline="0" dirty="0"/>
              <a:t> Features?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Schwellenwert lernen, welcher in „Gesicht“ und „Kein-Gesicht“ unterscheidet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Jedes Merkmal auf jedes Trainingsbild anwenden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Fehlerquote definieren und wenn das Merkmal diese Fehlerquote hat oder eine geringere, dann ist es ein gutes Merkmal/Feature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23267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Gesicht nimmt meistens nur kleinen Teil des Bildes ein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Idee des Cascading ist es zuerst die</a:t>
            </a:r>
            <a:r>
              <a:rPr lang="de-DE" baseline="0" dirty="0"/>
              <a:t> wichtigsten Features zu suchen: Zuerst nur ein Feature, dann 5, dann 10, dann 50 usw.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Grund, wenn man an jeder Stelle des Bildes ALLE Haar Features anwendet, dauert es sehr lange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Kommt bei den ersten Feature schon ein negatives Ergebnis, braucht man nicht weiter zu suchen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baseline="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Video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Am Anfang sieht man deutlich, dass das Fenster sehr schnell weitergeschoben wird, weil die wichtigsten Features nicht erkannt wurden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Nähern wir uns nun dem Gesicht sieht man, dass es langsamer wird und mehr Feature überprüft.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Sobald etwas gefunden wird was ein Gesicht sein könnte, wird es umranden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>
                <a:hlinkClick r:id="rId3"/>
              </a:rPr>
              <a:t>https://www.youtube.com/watch?time_continue=131&amp;v=hPCTwxF0qf4&amp;feature=emb_logo</a:t>
            </a: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34355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der Demo wurde nur Gesichtserkennung</a:t>
            </a:r>
            <a:r>
              <a:rPr lang="de-DE" baseline="0" dirty="0"/>
              <a:t> und Augenerkennung genutzt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0191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Teilbereich des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Learnings</a:t>
            </a:r>
            <a:endParaRPr lang="de-DE" dirty="0"/>
          </a:p>
          <a:p>
            <a:r>
              <a:rPr lang="de-DE" dirty="0"/>
              <a:t>Lernen stark an das menschlichen Gehirns angelehnt</a:t>
            </a:r>
          </a:p>
          <a:p>
            <a:r>
              <a:rPr lang="de-DE" dirty="0"/>
              <a:t>trainieren und verknüpfen großer Datenmengen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5774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Erweiterung der Face </a:t>
            </a:r>
            <a:r>
              <a:rPr lang="de-DE" dirty="0" err="1"/>
              <a:t>Detection</a:t>
            </a:r>
            <a:endParaRPr lang="de-DE" dirty="0"/>
          </a:p>
          <a:p>
            <a:r>
              <a:rPr lang="de-DE" dirty="0"/>
              <a:t>Aus Basis von </a:t>
            </a:r>
            <a:r>
              <a:rPr lang="de-DE" dirty="0" err="1"/>
              <a:t>Deep</a:t>
            </a:r>
            <a:r>
              <a:rPr lang="de-DE" dirty="0"/>
              <a:t> Learning Algorithmen</a:t>
            </a:r>
            <a:r>
              <a:rPr lang="de-DE" baseline="0" dirty="0"/>
              <a:t> werden detektierte Gesichter gelernten Namen zugeordnet</a:t>
            </a:r>
          </a:p>
          <a:p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49914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/>
              <a:t>Problem: Wie lernt man das Gesicht?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Person schaut frontal in die Kamera =&gt; Computer kann das Gesicht nahezu problemlos erkennen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Person schaut leicht zur Seite oder ungünstiger Winkel =&gt; Computer kann das Gesicht oft nicht mehr erkennen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/>
              <a:t>Zu sehen: 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Chris Pratt in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Jurassic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World</a:t>
            </a:r>
            <a:endParaRPr lang="de-DE" dirty="0"/>
          </a:p>
          <a:p>
            <a:endParaRPr lang="de-DE" baseline="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44974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Vahid </a:t>
            </a:r>
            <a:r>
              <a:rPr lang="de-DE" dirty="0" err="1"/>
              <a:t>Kezami</a:t>
            </a:r>
            <a:r>
              <a:rPr lang="de-DE" dirty="0"/>
              <a:t> und Josephine</a:t>
            </a:r>
            <a:r>
              <a:rPr lang="de-DE" baseline="0" dirty="0"/>
              <a:t> Sullivan: Face Landmark </a:t>
            </a:r>
            <a:r>
              <a:rPr lang="de-DE" baseline="0" dirty="0" err="1"/>
              <a:t>Estimation</a:t>
            </a:r>
            <a:r>
              <a:rPr lang="de-DE" baseline="0" dirty="0"/>
              <a:t> Algorithmus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68 Landmarks definiert, welche die meisten Gesichter haben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Augen, Nase und Mund deutlich markiert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Kinn und Augenbrauen als Grenzen festgelegt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Die erstellte Maske wird auf das Eingabebild angewandt.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Frontal kein Problem, anderer Winkel wird das Bild mit simplen Transformationen angepasst (Rotation, Skalierung…)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Ziel ist es die relevanten Merkmale wie Augen </a:t>
            </a:r>
            <a:r>
              <a:rPr lang="de-DE" baseline="0" dirty="0" err="1"/>
              <a:t>etc</a:t>
            </a:r>
            <a:r>
              <a:rPr lang="de-DE" baseline="0" dirty="0"/>
              <a:t> zu zentrieren, damit der nächste Schritt einfacher wird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52109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Ergebnis was zeigt, dass die Maske auch auf rechtem Bild vollständig angelegt wurde</a:t>
            </a:r>
            <a:endParaRPr lang="de-DE" baseline="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42900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Dlib</a:t>
            </a:r>
            <a:r>
              <a:rPr lang="de-DE" dirty="0"/>
              <a:t> stellt</a:t>
            </a:r>
            <a:r>
              <a:rPr lang="de-DE" baseline="0" dirty="0"/>
              <a:t> trainierte </a:t>
            </a:r>
            <a:r>
              <a:rPr lang="de-DE" baseline="0" dirty="0" err="1"/>
              <a:t>Landmarksdatei</a:t>
            </a:r>
            <a:r>
              <a:rPr lang="de-DE" baseline="0" dirty="0"/>
              <a:t> bereit für Face </a:t>
            </a:r>
            <a:r>
              <a:rPr lang="de-DE" baseline="0" dirty="0" err="1"/>
              <a:t>Detection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91423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1. Simples Bild zeigen</a:t>
            </a:r>
          </a:p>
          <a:p>
            <a:r>
              <a:rPr lang="de-DE" dirty="0"/>
              <a:t>2. Webcam abgreifen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41445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>
                <a:hlinkClick r:id="rId3"/>
              </a:rPr>
              <a:t>https://medium.com/@ageitgey/machine-learning-is-fun-part-4-modern-face-recognition-with-deep-learning-c3cffc121d78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Man versucht Messungen zu erstellen von einem Gesicht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Ohrengröße, Abstand zwischen den Augen, Länge des Nasenrückens</a:t>
            </a:r>
            <a:r>
              <a:rPr lang="de-DE" baseline="0" dirty="0"/>
              <a:t> </a:t>
            </a:r>
            <a:r>
              <a:rPr lang="de-DE" baseline="0" dirty="0" err="1"/>
              <a:t>etc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Computer</a:t>
            </a:r>
            <a:r>
              <a:rPr lang="de-DE" baseline="0" dirty="0"/>
              <a:t> arbeitet Pixelbasiert, also sind für uns Menschen offensichtliche Merkmale für ihn oft ungeeignet (</a:t>
            </a:r>
            <a:r>
              <a:rPr lang="de-DE" baseline="0" dirty="0" err="1"/>
              <a:t>bsp.</a:t>
            </a:r>
            <a:r>
              <a:rPr lang="de-DE" baseline="0" dirty="0"/>
              <a:t> Augenfarbe)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Deep</a:t>
            </a:r>
            <a:r>
              <a:rPr lang="de-DE" baseline="0" dirty="0"/>
              <a:t> Learning soll helfen, dass der Computer selbst entscheidet was gute Messungen sind (CNN)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Das Netz wird darauf trainiert 128 Messungen von jedem Gesicht zu erstellen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Bestes Training: Bild1 von </a:t>
            </a:r>
            <a:r>
              <a:rPr lang="de-DE" baseline="0" dirty="0" err="1"/>
              <a:t>PersonA</a:t>
            </a:r>
            <a:r>
              <a:rPr lang="de-DE" baseline="0" dirty="0"/>
              <a:t> (</a:t>
            </a:r>
            <a:r>
              <a:rPr lang="de-DE" baseline="0" dirty="0" err="1"/>
              <a:t>Chirs</a:t>
            </a:r>
            <a:r>
              <a:rPr lang="de-DE" baseline="0" dirty="0"/>
              <a:t> Pratt), Bild2 von </a:t>
            </a:r>
            <a:r>
              <a:rPr lang="de-DE" baseline="0" dirty="0" err="1"/>
              <a:t>PersonA</a:t>
            </a:r>
            <a:r>
              <a:rPr lang="de-DE" baseline="0" dirty="0"/>
              <a:t> und Bild3 von </a:t>
            </a:r>
            <a:r>
              <a:rPr lang="de-DE" baseline="0" dirty="0" err="1"/>
              <a:t>PersonB</a:t>
            </a:r>
            <a:r>
              <a:rPr lang="de-DE" baseline="0" dirty="0"/>
              <a:t> (Scott </a:t>
            </a:r>
            <a:r>
              <a:rPr lang="de-DE" baseline="0" dirty="0" err="1"/>
              <a:t>Clifton</a:t>
            </a:r>
            <a:r>
              <a:rPr lang="de-DE" baseline="0" dirty="0"/>
              <a:t>) werden zur gleichen Zeit betrachtet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Algorithmus betrachtet die jeweilige Messung für jedes Bild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Das Netz wird so angepasst, dass die Messungen zu Bild1 und Bild2 sich annähern und Bild2 und Bild3 sich entfernen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Das wird mehrere Millionen Male wiederholt, bis das Netz für jedes Gesicht diese 128 Messungen erstellen kann (Es gibt glücklicherweise sehr gute trainierte Netze, welche zur Verfügung gestellt werden)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Was</a:t>
            </a:r>
            <a:r>
              <a:rPr lang="de-DE" baseline="0" dirty="0"/>
              <a:t> diese 128 Messungen exakt aussagen weiß nur das Netz selbst, wichtig ist es dass die Zahlen bei zwei Bildern einer Person nahezu identisch sein sollten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05872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Was</a:t>
            </a:r>
            <a:r>
              <a:rPr lang="de-DE" baseline="0" dirty="0"/>
              <a:t> diese 128 Messungen exakt aussagen weiß nur das Netz selbst, wichtig ist es dass die Zahlen bei zwei Bildern einer Person nahezu identisch sein sollten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78421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Eigentlich für Webseiten entwickelt worden,</a:t>
            </a:r>
            <a:r>
              <a:rPr lang="de-DE" baseline="0" dirty="0"/>
              <a:t> welche Nutzern Suche anbieten möchte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Kann genutzt werden, um Bilder gewünschter Personen zu suchen und herunterzuladen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Sehr schlechte Ergebnisse =&gt; Zeigen!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40614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Personen </a:t>
            </a:r>
            <a:r>
              <a:rPr lang="de-DE" dirty="0" err="1"/>
              <a:t>gegooglet</a:t>
            </a:r>
            <a:r>
              <a:rPr lang="de-DE" dirty="0"/>
              <a:t>, Bilder heruntergeladen und in einem Ordner mit dem Namen der Person platziert.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9984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Weitergabe der Daten durch die Schicht</a:t>
            </a:r>
          </a:p>
          <a:p>
            <a:r>
              <a:rPr lang="de-DE" dirty="0"/>
              <a:t>Jede Verbindung hat ein Gewicht</a:t>
            </a:r>
          </a:p>
          <a:p>
            <a:r>
              <a:rPr lang="de-DE" dirty="0"/>
              <a:t>Punkte (Neuronen) berechnen den Input = Input*Gewicht davon die Summe</a:t>
            </a:r>
          </a:p>
          <a:p>
            <a:r>
              <a:rPr lang="de-DE" dirty="0"/>
              <a:t>Ausgabe sind 3 Zahlen -&gt; anhand dieser kann klassifiziert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2119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de-DE" dirty="0"/>
              <a:t>Extract_embeddings.py: vorbereitet mit </a:t>
            </a:r>
            <a:r>
              <a:rPr lang="de-DE" dirty="0" err="1"/>
              <a:t>datensatz</a:t>
            </a:r>
            <a:r>
              <a:rPr lang="de-DE" dirty="0"/>
              <a:t>, Datei kurz erklären =&gt; </a:t>
            </a:r>
            <a:r>
              <a:rPr lang="de-DE" dirty="0" err="1"/>
              <a:t>embeddings.pickle</a:t>
            </a:r>
            <a:r>
              <a:rPr lang="de-DE" dirty="0"/>
              <a:t> erstellt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/>
              <a:t>Train_model.py: vorbereitet, Datei kurz erklären =&gt; </a:t>
            </a:r>
            <a:r>
              <a:rPr lang="de-DE" dirty="0" err="1"/>
              <a:t>recognizer.pickle</a:t>
            </a:r>
            <a:r>
              <a:rPr lang="de-DE" dirty="0"/>
              <a:t>,</a:t>
            </a:r>
            <a:r>
              <a:rPr lang="de-DE" baseline="0" dirty="0"/>
              <a:t> </a:t>
            </a:r>
            <a:r>
              <a:rPr lang="de-DE" baseline="0" dirty="0" err="1"/>
              <a:t>le.pickle</a:t>
            </a:r>
            <a:r>
              <a:rPr lang="de-DE" baseline="0" dirty="0"/>
              <a:t> erstellt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Nutzen </a:t>
            </a:r>
            <a:r>
              <a:rPr lang="de-DE" baseline="0" dirty="0" err="1"/>
              <a:t>embeddings.pickle</a:t>
            </a:r>
            <a:r>
              <a:rPr lang="de-DE" baseline="0" dirty="0"/>
              <a:t> von vorher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Laden daraus die Namen die abgespeichert waren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Trainieren die SVM sodass </a:t>
            </a:r>
            <a:r>
              <a:rPr lang="de-DE" baseline="0" dirty="0" err="1"/>
              <a:t>Embeddings</a:t>
            </a:r>
            <a:r>
              <a:rPr lang="de-DE" baseline="0" dirty="0"/>
              <a:t> korrekt zu Namen zugeordnet werden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Abspeichern</a:t>
            </a:r>
          </a:p>
          <a:p>
            <a:pPr marL="228600" indent="-228600">
              <a:buFont typeface="+mj-lt"/>
              <a:buAutoNum type="arabicPeriod"/>
            </a:pPr>
            <a:r>
              <a:rPr lang="de-DE" baseline="0" dirty="0"/>
              <a:t>Recognize.py: Bild </a:t>
            </a:r>
            <a:r>
              <a:rPr lang="de-DE" baseline="0" dirty="0" err="1"/>
              <a:t>erkennung</a:t>
            </a:r>
            <a:r>
              <a:rPr lang="de-DE" baseline="0" dirty="0"/>
              <a:t> mit SVM und gespeicherten Namen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dirty="0"/>
              <a:t>Nutze </a:t>
            </a:r>
            <a:r>
              <a:rPr lang="de-DE" dirty="0" err="1"/>
              <a:t>detector</a:t>
            </a:r>
            <a:r>
              <a:rPr lang="de-DE" dirty="0"/>
              <a:t> um alle Gesichter zu detektieren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dirty="0"/>
              <a:t>Wenn Wahrscheinlichkeit &gt; Schwellenwert</a:t>
            </a:r>
            <a:r>
              <a:rPr lang="de-DE" baseline="0" dirty="0"/>
              <a:t> weiter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Embedding für jedes Gesicht berechnen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Mit SVM voraussagen erhalten und höchste voraussage </a:t>
            </a:r>
            <a:r>
              <a:rPr lang="de-DE" baseline="0" dirty="0" err="1"/>
              <a:t>wahrscheinlihckeit</a:t>
            </a:r>
            <a:r>
              <a:rPr lang="de-DE" baseline="0" dirty="0"/>
              <a:t> wird als </a:t>
            </a:r>
            <a:r>
              <a:rPr lang="de-DE" baseline="0" dirty="0" err="1"/>
              <a:t>name</a:t>
            </a:r>
            <a:r>
              <a:rPr lang="de-DE" baseline="0" dirty="0"/>
              <a:t> genommen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Dann Kasten </a:t>
            </a:r>
            <a:r>
              <a:rPr lang="de-DE" baseline="0" dirty="0" err="1"/>
              <a:t>außenrum</a:t>
            </a:r>
            <a:r>
              <a:rPr lang="de-DE" baseline="0" dirty="0"/>
              <a:t> malen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3318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OpenCV</a:t>
            </a:r>
            <a:r>
              <a:rPr lang="de-DE" dirty="0"/>
              <a:t> </a:t>
            </a:r>
            <a:r>
              <a:rPr lang="de-DE" dirty="0" err="1"/>
              <a:t>Standalone</a:t>
            </a:r>
            <a:r>
              <a:rPr lang="de-DE" dirty="0"/>
              <a:t> Implementierung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Caffe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Deep</a:t>
            </a:r>
            <a:r>
              <a:rPr lang="de-DE" dirty="0"/>
              <a:t> Learning Bibliothek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Pickle </a:t>
            </a:r>
            <a:r>
              <a:rPr lang="de-DE" dirty="0" err="1"/>
              <a:t>file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Python Objekte können in pickle </a:t>
            </a:r>
            <a:r>
              <a:rPr lang="de-DE" dirty="0" err="1"/>
              <a:t>datei</a:t>
            </a:r>
            <a:r>
              <a:rPr lang="de-DE" dirty="0"/>
              <a:t> de-/</a:t>
            </a:r>
            <a:r>
              <a:rPr lang="de-DE" dirty="0" err="1"/>
              <a:t>serialisiert</a:t>
            </a:r>
            <a:r>
              <a:rPr lang="de-DE" baseline="0" dirty="0"/>
              <a:t> werden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Support</a:t>
            </a:r>
            <a:r>
              <a:rPr lang="de-DE" baseline="0" dirty="0"/>
              <a:t> </a:t>
            </a:r>
            <a:r>
              <a:rPr lang="de-DE" baseline="0" dirty="0" err="1"/>
              <a:t>Vector</a:t>
            </a:r>
            <a:r>
              <a:rPr lang="de-DE" baseline="0" dirty="0"/>
              <a:t> </a:t>
            </a:r>
            <a:r>
              <a:rPr lang="de-DE" baseline="0" dirty="0" err="1"/>
              <a:t>Machine</a:t>
            </a:r>
            <a:endParaRPr lang="de-DE" baseline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Übernimmt Zuweisung von Namen zu Gesichtern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DNN Modul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Scikit-learn</a:t>
            </a:r>
            <a:endParaRPr lang="de-DE" baseline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Implementierung einer Support </a:t>
            </a:r>
            <a:r>
              <a:rPr lang="de-DE" baseline="0" dirty="0" err="1"/>
              <a:t>Vector</a:t>
            </a:r>
            <a:r>
              <a:rPr lang="de-DE" baseline="0" dirty="0"/>
              <a:t> </a:t>
            </a:r>
            <a:r>
              <a:rPr lang="de-DE" baseline="0" dirty="0" err="1"/>
              <a:t>Machine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19352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Deep</a:t>
            </a:r>
            <a:r>
              <a:rPr lang="de-DE" dirty="0"/>
              <a:t> Learning läuft komplett über „</a:t>
            </a:r>
            <a:r>
              <a:rPr lang="de-DE" dirty="0" err="1"/>
              <a:t>face_recognition</a:t>
            </a:r>
            <a:r>
              <a:rPr lang="de-DE" dirty="0"/>
              <a:t>“,</a:t>
            </a:r>
            <a:r>
              <a:rPr lang="de-DE" baseline="0" dirty="0"/>
              <a:t> also nicht über </a:t>
            </a:r>
            <a:r>
              <a:rPr lang="de-DE" baseline="0" dirty="0" err="1"/>
              <a:t>OpenCV</a:t>
            </a:r>
            <a:r>
              <a:rPr lang="de-DE" baseline="0" dirty="0"/>
              <a:t> DNN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75979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Evtl</a:t>
            </a:r>
            <a:r>
              <a:rPr lang="de-DE" dirty="0"/>
              <a:t> </a:t>
            </a:r>
            <a:r>
              <a:rPr lang="de-DE"/>
              <a:t>hier Alterseinschätzung</a:t>
            </a:r>
            <a:r>
              <a:rPr lang="de-DE" baseline="0"/>
              <a:t> </a:t>
            </a:r>
            <a:r>
              <a:rPr lang="de-DE" baseline="0" dirty="0" err="1"/>
              <a:t>etc</a:t>
            </a:r>
            <a:r>
              <a:rPr lang="de-DE" baseline="0" dirty="0"/>
              <a:t> einbauen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06947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Viele </a:t>
            </a:r>
            <a:r>
              <a:rPr lang="de-DE" dirty="0" err="1"/>
              <a:t>vorgefertige</a:t>
            </a:r>
            <a:r>
              <a:rPr lang="de-DE" dirty="0"/>
              <a:t> Modelle werden </a:t>
            </a:r>
            <a:r>
              <a:rPr lang="de-DE" dirty="0" err="1"/>
              <a:t>angebote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Leichter Einstieg möglich</a:t>
            </a:r>
            <a:r>
              <a:rPr lang="de-DE" baseline="0" dirty="0"/>
              <a:t> selbst mit geringen </a:t>
            </a:r>
            <a:r>
              <a:rPr lang="de-DE" baseline="0" dirty="0" err="1"/>
              <a:t>python</a:t>
            </a:r>
            <a:r>
              <a:rPr lang="de-DE" baseline="0" dirty="0"/>
              <a:t> </a:t>
            </a:r>
            <a:r>
              <a:rPr lang="de-DE" baseline="0" dirty="0" err="1"/>
              <a:t>kenntnissen</a:t>
            </a:r>
            <a:r>
              <a:rPr lang="de-DE" baseline="0" dirty="0"/>
              <a:t> und geringen </a:t>
            </a:r>
            <a:r>
              <a:rPr lang="de-DE" baseline="0" dirty="0" err="1"/>
              <a:t>deep</a:t>
            </a:r>
            <a:r>
              <a:rPr lang="de-DE" baseline="0" dirty="0"/>
              <a:t> </a:t>
            </a:r>
            <a:r>
              <a:rPr lang="de-DE" baseline="0" dirty="0" err="1"/>
              <a:t>learning</a:t>
            </a:r>
            <a:r>
              <a:rPr lang="de-DE" baseline="0" dirty="0"/>
              <a:t> </a:t>
            </a:r>
            <a:r>
              <a:rPr lang="de-DE" baseline="0" dirty="0" err="1"/>
              <a:t>kenntnissen</a:t>
            </a:r>
            <a:endParaRPr lang="de-D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Es gibt viele verschiedene Wege Objekt/Gesichtserkennungen zu implementieren, hier nur ein Bruchteil vorgestellt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Algorithmen sind komplex aber verständlich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OpenCV</a:t>
            </a:r>
            <a:r>
              <a:rPr lang="de-DE" baseline="0" dirty="0"/>
              <a:t> bietet theoretisch alles an, aber wie so oft erhält man mit Kombinationen unabhängiger Module die besten </a:t>
            </a:r>
            <a:r>
              <a:rPr lang="de-DE" baseline="0" dirty="0" err="1"/>
              <a:t>ergebnisse</a:t>
            </a:r>
            <a:endParaRPr lang="de-D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Datensatzerstellung aufwändig, da </a:t>
            </a:r>
            <a:r>
              <a:rPr lang="de-DE" baseline="0" dirty="0" err="1"/>
              <a:t>automatisierung</a:t>
            </a:r>
            <a:r>
              <a:rPr lang="de-DE" baseline="0" dirty="0"/>
              <a:t> nicht gut funktioniert ABER kleine </a:t>
            </a:r>
            <a:r>
              <a:rPr lang="de-DE" baseline="0" dirty="0" err="1"/>
              <a:t>datensätze</a:t>
            </a:r>
            <a:r>
              <a:rPr lang="de-DE" baseline="0" dirty="0"/>
              <a:t> reichen schon aus für gute </a:t>
            </a:r>
            <a:r>
              <a:rPr lang="de-DE" baseline="0" dirty="0" err="1"/>
              <a:t>ergebnisse</a:t>
            </a:r>
            <a:endParaRPr lang="de-D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1892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Speziell zur Bildverarbeitung entwickelt worden, aber auch weiter nutzbar (Textverarbeitung)</a:t>
            </a:r>
          </a:p>
          <a:p>
            <a:r>
              <a:rPr lang="de-DE" dirty="0"/>
              <a:t>Kann Input als Matrix verarbeiten (normal nur Vektor möglich)</a:t>
            </a:r>
          </a:p>
          <a:p>
            <a:pPr lvl="1"/>
            <a:r>
              <a:rPr lang="de-DE" dirty="0"/>
              <a:t>Als Normal müsste das Bild in viele Vektoren gesplittet werden usw.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e-DE" dirty="0" err="1"/>
              <a:t>Convolutional</a:t>
            </a:r>
            <a:r>
              <a:rPr lang="de-DE" baseline="0" dirty="0"/>
              <a:t> Layer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Matrix wird mit Filtern analysiert, welche feste Pixelgröße haben (oft 3x3)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Filter werden mit festgelegter Schrittweite über Matrix bewegt 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Ein Padding legt fest was passiert wenn der Filter an den Rand stößt (bspw. </a:t>
            </a:r>
            <a:r>
              <a:rPr lang="de-DE" baseline="0" dirty="0" err="1"/>
              <a:t>Zeropadding</a:t>
            </a:r>
            <a:r>
              <a:rPr lang="de-DE" baseline="0" dirty="0"/>
              <a:t>)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Jeder Punkt in Filter-Fenster hat ein Gewicht und errechnet aus Pixelwerten und den Gewichten einen neuen Punkt in einer Ergebnismatrix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Größe der Ergebnismatrix wird durch Schrittweite, Filtergröße und dem Padding bestimmt</a:t>
            </a:r>
          </a:p>
          <a:p>
            <a:pPr algn="l"/>
            <a:endParaRPr lang="de-DE" baseline="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Pooling Layer: 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Aggregiert </a:t>
            </a:r>
            <a:r>
              <a:rPr lang="de-DE" baseline="0" dirty="0" err="1"/>
              <a:t>Ergebniss</a:t>
            </a:r>
            <a:r>
              <a:rPr lang="de-DE" baseline="0" dirty="0"/>
              <a:t> von </a:t>
            </a:r>
            <a:r>
              <a:rPr lang="de-DE" baseline="0" dirty="0" err="1"/>
              <a:t>Convolutional</a:t>
            </a:r>
            <a:r>
              <a:rPr lang="de-DE" baseline="0" dirty="0"/>
              <a:t> </a:t>
            </a:r>
            <a:r>
              <a:rPr lang="de-DE" baseline="0" dirty="0" err="1"/>
              <a:t>Layern</a:t>
            </a:r>
            <a:r>
              <a:rPr lang="de-DE" baseline="0" dirty="0"/>
              <a:t> indem er nur stärkstes Signal weiter gibt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 err="1"/>
              <a:t>MaxPooling</a:t>
            </a:r>
            <a:r>
              <a:rPr lang="de-DE" baseline="0" dirty="0"/>
              <a:t> bspw. Nimmt nur höchsten Wert und verwirft alle weiteren (</a:t>
            </a:r>
            <a:r>
              <a:rPr lang="de-DE" baseline="0" dirty="0" err="1"/>
              <a:t>bsp.</a:t>
            </a:r>
            <a:r>
              <a:rPr lang="de-DE" baseline="0" dirty="0"/>
              <a:t> 2x2 Ergebnis wird auf die eine Zahl, anstatt 4 reduziert)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Typischerweise Startet das Netz mit 2 </a:t>
            </a:r>
            <a:r>
              <a:rPr lang="de-DE" baseline="0" dirty="0" err="1"/>
              <a:t>Convolutional</a:t>
            </a:r>
            <a:r>
              <a:rPr lang="de-DE" baseline="0" dirty="0"/>
              <a:t>, dann 1 Pooling, dann 2 </a:t>
            </a:r>
            <a:r>
              <a:rPr lang="de-DE" baseline="0" dirty="0" err="1"/>
              <a:t>Convolutional</a:t>
            </a:r>
            <a:r>
              <a:rPr lang="de-DE" baseline="0" dirty="0"/>
              <a:t>, dann 1 Pooling =&gt; Größe des Inputs wird stark reduziert</a:t>
            </a:r>
          </a:p>
          <a:p>
            <a:pPr algn="l"/>
            <a:endParaRPr lang="de-DE" baseline="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Fully </a:t>
            </a:r>
            <a:r>
              <a:rPr lang="de-DE" baseline="0" dirty="0" err="1"/>
              <a:t>Connected</a:t>
            </a:r>
            <a:r>
              <a:rPr lang="de-DE" baseline="0" dirty="0"/>
              <a:t>: 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dirty="0"/>
              <a:t>Wird am Ende zur Klassifikation genutzt, alle Input Neuronen sind mit allen Output Neuronen (Anzahl möglicher Klassen) verbunden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de-DE" dirty="0"/>
              <a:t>Aktivierungsfunktion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dirty="0" err="1"/>
              <a:t>ReLU</a:t>
            </a:r>
            <a:r>
              <a:rPr lang="de-DE" dirty="0"/>
              <a:t> sorgt dafür dass alle Werte</a:t>
            </a:r>
            <a:r>
              <a:rPr lang="de-DE" baseline="0" dirty="0"/>
              <a:t> kleiner 0 zu 0 werden und alle anderen genau den Wert behalten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Gewichte am Anfang zufällig gewählt und durch Backpropagation im Verlauf angepasst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endParaRPr lang="de-DE" baseline="0" dirty="0"/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Funktionsweise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Erste Ebene erkennt einfache Strukturen wie Linien Kanten </a:t>
            </a:r>
            <a:r>
              <a:rPr lang="de-DE" baseline="0" dirty="0" err="1"/>
              <a:t>etc</a:t>
            </a:r>
            <a:endParaRPr lang="de-DE" baseline="0" dirty="0"/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Nächste Ebene lernt Kombinationen dieser Strukturen wie Kurven, einfache Formen etc.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Soweit fortführen bis Abstraktion gut genug ist für Klassifikation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1719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Objekterfassung ist eine Teilmenge der Objekterkennung</a:t>
            </a:r>
          </a:p>
          <a:p>
            <a:r>
              <a:rPr lang="de-DE" dirty="0"/>
              <a:t>Objekterfassung findet Objekte im Bild</a:t>
            </a:r>
          </a:p>
          <a:p>
            <a:r>
              <a:rPr lang="de-DE" dirty="0"/>
              <a:t>Objekte werden allerdings noch nicht klassifiziert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3746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Objekterkennung erhält die erkannten Objekte und klassifiziert diese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7979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Stage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</a:p>
          <a:p>
            <a:pPr marL="0" indent="0">
              <a:buNone/>
            </a:pPr>
            <a:r>
              <a:rPr lang="de-DE" dirty="0" err="1"/>
              <a:t>Regions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Interest vorschlagen.</a:t>
            </a:r>
          </a:p>
          <a:p>
            <a:pPr marL="0" indent="0">
              <a:buNone/>
            </a:pPr>
            <a:r>
              <a:rPr lang="de-DE" dirty="0"/>
              <a:t>Klassifikation und </a:t>
            </a:r>
            <a:r>
              <a:rPr lang="de-DE" dirty="0" err="1"/>
              <a:t>Bounding</a:t>
            </a:r>
            <a:r>
              <a:rPr lang="de-DE" dirty="0"/>
              <a:t>-box verfeinern</a:t>
            </a:r>
          </a:p>
          <a:p>
            <a:pPr marL="0" indent="0">
              <a:buNone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arenR"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arenR"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Eingabe der Bilder.</a:t>
            </a:r>
          </a:p>
          <a:p>
            <a:pPr marL="228600" indent="-228600">
              <a:buAutoNum type="arabicParenR"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Interest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werden mit Hilfe von einem ”external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proposer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vorgeschlagen -&gt;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2000 -&gt; ähnliche Merkmale</a:t>
            </a:r>
          </a:p>
          <a:p>
            <a:pPr marL="228600" indent="-228600">
              <a:buAutoNum type="arabicParenR"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Größe von allen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wird für das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Convolutional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ConvNet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angepasst.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-Net erwartet von jeder Region eine bestimmte Größe.</a:t>
            </a:r>
          </a:p>
          <a:p>
            <a:pPr marL="228600" indent="-228600">
              <a:buAutoNum type="arabicParenR"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-box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Bbox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regressors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verfeinert die Boxen, in welche sich Objekte befinden.</a:t>
            </a:r>
          </a:p>
          <a:p>
            <a:pPr marL="228600" indent="-228600">
              <a:buAutoNum type="arabicParenR"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Regionen werden klassifiziert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8317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Dauert sehr lange das Netz zu trainieren (2000 Regionen pro Bild)</a:t>
            </a:r>
          </a:p>
          <a:p>
            <a:r>
              <a:rPr lang="de-DE" dirty="0"/>
              <a:t>Kann nicht in Echtzeit klassifizieren ~47 Sekunden pro Bild</a:t>
            </a:r>
          </a:p>
          <a:p>
            <a:r>
              <a:rPr lang="de-DE" dirty="0"/>
              <a:t>Fixer Suchalgorithmus =&gt; es wird dort nichts gelernt</a:t>
            </a:r>
          </a:p>
          <a:p>
            <a:pPr marL="228600" indent="-228600">
              <a:buAutoNum type="arabicParenR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4939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 Stage </a:t>
            </a:r>
            <a:r>
              <a:rPr lang="de-DE" dirty="0" err="1"/>
              <a:t>Detector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8253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fld id="{A68B213F-206F-4F42-949D-2DF2C49E280D}" type="datetime1">
              <a:rPr lang="de-DE" smtClean="0"/>
              <a:pPr/>
              <a:t>05.05.2020</a:t>
            </a:fld>
            <a:endParaRPr lang="en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de-DE" dirty="0"/>
              <a:t>MSI - 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2919E40B-AC7D-4A7F-9508-598983C40C41}" type="slidenum">
              <a:rPr lang="en-DE" smtClean="0"/>
              <a:pPr/>
              <a:t>‹Nr.›</a:t>
            </a:fld>
            <a:endParaRPr lang="en-DE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512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EC88A-10A7-44A7-AE77-382F972E89F4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17352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37228-5A87-48EC-84A9-FA66316C17D7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50309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22A6-828B-41B9-9AB0-DD2D0B9EA305}" type="datetime1">
              <a:rPr lang="de-DE" smtClean="0"/>
              <a:pPr/>
              <a:t>05.05.2020</a:t>
            </a:fld>
            <a:endParaRPr lang="en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pPr/>
              <a:t>‹Nr.›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39369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B5C03-E921-4F4D-BF33-9E86EBD9B4F3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28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A0A02-780B-49FA-BDAD-6FCB39A45481}" type="datetime1">
              <a:rPr lang="de-DE" smtClean="0"/>
              <a:t>05.05.2020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4406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B001C-E238-40B9-8C0F-8AC3CBC24623}" type="datetime1">
              <a:rPr lang="de-DE" smtClean="0"/>
              <a:t>05.05.2020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56500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2A49-BC5D-4775-B3A9-705C47387146}" type="datetime1">
              <a:rPr lang="de-DE" smtClean="0"/>
              <a:t>05.05.2020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00807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FBF4B-D46C-4DB8-B0FE-443580BB193D}" type="datetime1">
              <a:rPr lang="de-DE" smtClean="0"/>
              <a:t>05.05.2020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91084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348C226-E74C-471B-91D3-498F71966195}" type="datetime1">
              <a:rPr lang="de-DE" smtClean="0"/>
              <a:t>05.05.2020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68332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45FD6-EDF9-4D83-A66D-50A69D0953EF}" type="datetime1">
              <a:rPr lang="de-DE" smtClean="0"/>
              <a:t>05.05.2020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42869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rgbClr val="FFFFFF"/>
                </a:solidFill>
              </a:defRPr>
            </a:lvl1pPr>
          </a:lstStyle>
          <a:p>
            <a:fld id="{86723171-A68B-4FB8-A7F7-4A73D016F96F}" type="datetime1">
              <a:rPr lang="de-DE" smtClean="0"/>
              <a:pPr/>
              <a:t>05.05.2020</a:t>
            </a:fld>
            <a:endParaRPr lang="en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cap="all" baseline="0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MSI - 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2919E40B-AC7D-4A7F-9508-598983C40C41}" type="slidenum">
              <a:rPr lang="en-DE" smtClean="0"/>
              <a:pPr/>
              <a:t>‹Nr.›</a:t>
            </a:fld>
            <a:endParaRPr lang="en-DE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00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ime_continue=131&amp;v=hPCTwxF0qf4&amp;feature=emb_logo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0.png"/><Relationship Id="rId4" Type="http://schemas.openxmlformats.org/officeDocument/2006/relationships/hyperlink" Target="https://www.cdc.gov/coronavirus/2019-ncov/prevent-getting-sick/social-distancing.html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r-cnn-fast-r-cnn-faster-r-cnn-yolo-object-detection-algorithms-36d53571365e" TargetMode="External"/><Relationship Id="rId3" Type="http://schemas.openxmlformats.org/officeDocument/2006/relationships/hyperlink" Target="https://www.supermarktblog.com/wp-content/uploads/2019/10/amazongo26a.jpg" TargetMode="External"/><Relationship Id="rId7" Type="http://schemas.openxmlformats.org/officeDocument/2006/relationships/hyperlink" Target="https://miro.medium.com/max/706/1*C1WssIiKpRsfjKrle9IyMQ.png" TargetMode="External"/><Relationship Id="rId2" Type="http://schemas.openxmlformats.org/officeDocument/2006/relationships/hyperlink" Target="https://blog.notebooksbilliger.de/wp-content/uploads/2017/09/galaxy-note-8-face-unlock-unsicher-title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the-intuition-behind-facial-detection-the-viola-jones-algorithm-29d9106b6999" TargetMode="External"/><Relationship Id="rId5" Type="http://schemas.openxmlformats.org/officeDocument/2006/relationships/hyperlink" Target="https://imgs.chip.de/1UzVk4G67v4aP9ZB6R668P5uQOU=/618x0/filters:format(jpeg):fill(fff,true)/www.chip.de/ii/6/4/9/7/9/5/9/2/8f785e788c13c1a9.jpeg" TargetMode="External"/><Relationship Id="rId4" Type="http://schemas.openxmlformats.org/officeDocument/2006/relationships/hyperlink" Target="https://www.roedel.de/images/mrt_kopf/01.jpg" TargetMode="External"/><Relationship Id="rId9" Type="http://schemas.openxmlformats.org/officeDocument/2006/relationships/hyperlink" Target="https://miro.medium.com/max/1400/1*rqGEyJKbKv3ecmjaMSiEtA.png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ABHISHEKCHBA/image-processing-67649577" TargetMode="External"/><Relationship Id="rId2" Type="http://schemas.openxmlformats.org/officeDocument/2006/relationships/hyperlink" Target="https://de.wikipedia.org/wiki/Datei:Face_detection_example_openCV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real-time-face-recognition-with-cpu-983d35cc3ec5" TargetMode="External"/><Relationship Id="rId5" Type="http://schemas.openxmlformats.org/officeDocument/2006/relationships/hyperlink" Target="https://mc.ai/haar-cascade-face-identification/" TargetMode="External"/><Relationship Id="rId4" Type="http://schemas.openxmlformats.org/officeDocument/2006/relationships/hyperlink" Target="https://towardsdatascience.com/the-intuition-behind-facial-detection-the-viola-jones-algorithm-29d9106b6999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de/pin/351351208415072519/" TargetMode="External"/><Relationship Id="rId7" Type="http://schemas.openxmlformats.org/officeDocument/2006/relationships/hyperlink" Target="https://de.m.wikipedia.org/wiki/Datei:Download_alt_font_awesome.svg" TargetMode="External"/><Relationship Id="rId2" Type="http://schemas.openxmlformats.org/officeDocument/2006/relationships/hyperlink" Target="https://www.pyimagesearch.com/2017/04/03/facial-landmarks-dlib-opencv-pyth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.wikipedia.org/wiki/Google" TargetMode="External"/><Relationship Id="rId5" Type="http://schemas.openxmlformats.org/officeDocument/2006/relationships/hyperlink" Target="http://www.iconarchive.com/show/free-folder-icons-by-iconshock/folder-images-icon.html" TargetMode="External"/><Relationship Id="rId4" Type="http://schemas.openxmlformats.org/officeDocument/2006/relationships/hyperlink" Target="https://www.greymatter.com/corporate/showcase/bing-search-api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37FEBA-A3CF-42AF-9900-CA00DB110F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e-DE" dirty="0"/>
              <a:t>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FD68C00-7A82-418B-8C93-FD4B2781D6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de-DE" dirty="0"/>
              <a:t>Jens Windisch (1970362)</a:t>
            </a:r>
          </a:p>
          <a:p>
            <a:pPr algn="ctr"/>
            <a:r>
              <a:rPr lang="de-DE" dirty="0"/>
              <a:t>Markus Cöllen (1971211)</a:t>
            </a:r>
            <a:endParaRPr lang="en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5202AF-2606-42D7-835A-F94BB4E97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816-08D1-4710-B31A-BBEFCAF10A94}" type="datetime1">
              <a:rPr lang="de-DE" smtClean="0"/>
              <a:t>05.05.2020</a:t>
            </a:fld>
            <a:endParaRPr lang="en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F1229CB-AD0E-4A57-B863-E70DF4431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MSI - 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0E1A9A-21BE-4F86-A9C6-2819AB32B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7623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Objekterkennung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ABE43B2-1A4E-42CA-BC1A-70BF7409A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04B59-12C4-490C-B3A9-8C138721388E}" type="datetime1">
              <a:rPr lang="de-DE" smtClean="0"/>
              <a:t>05.05.2020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34062AD-99CC-438B-B7A2-238AF11E3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20524C3-EAE9-4986-9841-B001BA347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73058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EFC9A0E-B4A5-4A73-BF06-27446DAA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Objekterkennung?</a:t>
            </a:r>
            <a:endParaRPr lang="en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DEAAAA0-85EF-4F6B-8055-B04FE8F92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202" y="1846263"/>
            <a:ext cx="6105921" cy="4022725"/>
          </a:xfr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A0098C6-91D2-48D0-999F-D740CA05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021FF-42BB-49F9-B366-B01B041A4B55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3AC8AC-ED21-4BE5-8BE0-35E924BAB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136205D-BF18-4ECD-83A9-81DCBCAA8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45700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CFF185-FC24-41E8-BD7F-8F2AA051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Objekterfassung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8A1B02-B2F1-4E59-A702-A576A386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C9BC8-4D5E-4BC5-AE05-0D1046C7CAA4}" type="datetime1">
              <a:rPr lang="de-DE" smtClean="0"/>
              <a:t>05.05.2020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39D5B68-D9A6-48CF-BF74-8B98D672E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9E7AED-D1AA-4E80-A042-D7FDFB3D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12</a:t>
            </a:fld>
            <a:endParaRPr lang="en-DE"/>
          </a:p>
        </p:txBody>
      </p:sp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E3997591-C01D-4A93-B377-88E339EF99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52770"/>
          <a:stretch/>
        </p:blipFill>
        <p:spPr>
          <a:xfrm>
            <a:off x="1952368" y="2154967"/>
            <a:ext cx="3183738" cy="308271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7E2A301-8807-40C4-A636-CD75836E17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896" y="2154967"/>
            <a:ext cx="3082716" cy="308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565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CFF185-FC24-41E8-BD7F-8F2AA051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Objektererkennung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8A21D0-CE05-472F-8658-40680E219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8A1B02-B2F1-4E59-A702-A576A386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2C62B-6DB1-445D-823F-5895C1283666}" type="datetime1">
              <a:rPr lang="de-DE" smtClean="0"/>
              <a:t>05.05.2020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39D5B68-D9A6-48CF-BF74-8B98D672E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9E7AED-D1AA-4E80-A042-D7FDFB3D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13</a:t>
            </a:fld>
            <a:endParaRPr lang="en-DE"/>
          </a:p>
        </p:txBody>
      </p:sp>
      <p:pic>
        <p:nvPicPr>
          <p:cNvPr id="7" name="Inhaltsplatzhalter 4">
            <a:extLst>
              <a:ext uri="{FF2B5EF4-FFF2-40B4-BE49-F238E27FC236}">
                <a16:creationId xmlns:a16="http://schemas.microsoft.com/office/drawing/2014/main" id="{CB2179CD-1E3D-476E-9098-232628175D7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283246" y="2181001"/>
            <a:ext cx="5686467" cy="33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60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B58E7F-3F23-4F9E-9A8E-935A3E90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Objekterkennung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4EAE7A5-38EB-4687-9878-68821C065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03868" y="1737360"/>
            <a:ext cx="6984263" cy="4576089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3506C6B-4BEA-49EE-8CFB-1660F5B84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42A81-9D85-4964-AE42-3BEC078F5EF7}" type="datetime1">
              <a:rPr lang="de-DE" smtClean="0"/>
              <a:t>05.05.2020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1B487EB-6273-4D98-B352-C239759C9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6B4345F-84DE-4809-87A6-AC904CA29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81417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9A53626-2841-4CD9-BFAA-C1D0EFE9A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30" y="2114339"/>
            <a:ext cx="9410700" cy="34861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R-CNN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2 Stage </a:t>
            </a:r>
            <a:r>
              <a:rPr lang="de-DE" dirty="0" err="1"/>
              <a:t>Detector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E4526-251C-4362-BF7C-C1EC3D4E8BE3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3568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R-CNN Nachteile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E4526-251C-4362-BF7C-C1EC3D4E8BE3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16</a:t>
            </a:fld>
            <a:endParaRPr lang="en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13A3C14-67FA-447D-B5A5-97367DF25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113" y="2018011"/>
            <a:ext cx="2821976" cy="282197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34F9A02-CBDA-4A2E-B775-6540E1CE17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933" y="2323521"/>
            <a:ext cx="2282798" cy="2282798"/>
          </a:xfrm>
          <a:prstGeom prst="rect">
            <a:avLst/>
          </a:prstGeom>
        </p:spPr>
      </p:pic>
      <p:pic>
        <p:nvPicPr>
          <p:cNvPr id="1030" name="Picture 6" descr="Sanduhr-Symbol-Vektor-Illustration - Download Kostenlos Vector ...">
            <a:extLst>
              <a:ext uri="{FF2B5EF4-FFF2-40B4-BE49-F238E27FC236}">
                <a16:creationId xmlns:a16="http://schemas.microsoft.com/office/drawing/2014/main" id="{33DB1147-CB5B-4194-90F3-0248813C2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11" y="2251679"/>
            <a:ext cx="2354640" cy="235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327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C3B4BF-BACE-4889-9B8D-295BF57D3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anderer Ansätze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08D3A2-C6C7-419C-BC63-84A98C0CA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22A6-828B-41B9-9AB0-DD2D0B9EA305}" type="datetime1">
              <a:rPr lang="de-DE" smtClean="0"/>
              <a:pPr/>
              <a:t>05.05.2020</a:t>
            </a:fld>
            <a:endParaRPr lang="en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5588B1-5AA8-450D-9FD0-FAD6F48C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A4010A-0CEB-492C-BFCF-91D56E4B3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pPr/>
              <a:t>17</a:t>
            </a:fld>
            <a:endParaRPr lang="en-DE" dirty="0"/>
          </a:p>
        </p:txBody>
      </p:sp>
      <p:graphicFrame>
        <p:nvGraphicFramePr>
          <p:cNvPr id="9" name="Tabelle 9">
            <a:extLst>
              <a:ext uri="{FF2B5EF4-FFF2-40B4-BE49-F238E27FC236}">
                <a16:creationId xmlns:a16="http://schemas.microsoft.com/office/drawing/2014/main" id="{C76A6C77-29EA-4119-A5CA-622A9B2D5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570344"/>
              </p:ext>
            </p:extLst>
          </p:nvPr>
        </p:nvGraphicFramePr>
        <p:xfrm>
          <a:off x="1113756" y="2321151"/>
          <a:ext cx="10098725" cy="2799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745">
                  <a:extLst>
                    <a:ext uri="{9D8B030D-6E8A-4147-A177-3AD203B41FA5}">
                      <a16:colId xmlns:a16="http://schemas.microsoft.com/office/drawing/2014/main" val="4012663208"/>
                    </a:ext>
                  </a:extLst>
                </a:gridCol>
                <a:gridCol w="2019745">
                  <a:extLst>
                    <a:ext uri="{9D8B030D-6E8A-4147-A177-3AD203B41FA5}">
                      <a16:colId xmlns:a16="http://schemas.microsoft.com/office/drawing/2014/main" val="3151469667"/>
                    </a:ext>
                  </a:extLst>
                </a:gridCol>
                <a:gridCol w="2019745">
                  <a:extLst>
                    <a:ext uri="{9D8B030D-6E8A-4147-A177-3AD203B41FA5}">
                      <a16:colId xmlns:a16="http://schemas.microsoft.com/office/drawing/2014/main" val="3752947154"/>
                    </a:ext>
                  </a:extLst>
                </a:gridCol>
                <a:gridCol w="2019745">
                  <a:extLst>
                    <a:ext uri="{9D8B030D-6E8A-4147-A177-3AD203B41FA5}">
                      <a16:colId xmlns:a16="http://schemas.microsoft.com/office/drawing/2014/main" val="3836614441"/>
                    </a:ext>
                  </a:extLst>
                </a:gridCol>
                <a:gridCol w="2019745">
                  <a:extLst>
                    <a:ext uri="{9D8B030D-6E8A-4147-A177-3AD203B41FA5}">
                      <a16:colId xmlns:a16="http://schemas.microsoft.com/office/drawing/2014/main" val="1384596156"/>
                    </a:ext>
                  </a:extLst>
                </a:gridCol>
              </a:tblGrid>
              <a:tr h="843866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VOV2007 </a:t>
                      </a:r>
                      <a:r>
                        <a:rPr lang="de-DE" dirty="0" err="1"/>
                        <a:t>test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FPS (Titan 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Number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Boxes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Input </a:t>
                      </a:r>
                      <a:r>
                        <a:rPr lang="de-DE" dirty="0" err="1"/>
                        <a:t>resolution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772595"/>
                  </a:ext>
                </a:extLst>
              </a:tr>
              <a:tr h="48890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Faster</a:t>
                      </a:r>
                      <a:r>
                        <a:rPr lang="de-DE" dirty="0"/>
                        <a:t> R-CNN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73,2 %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~6000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~ 1000 x 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069508"/>
                  </a:ext>
                </a:extLst>
              </a:tr>
              <a:tr h="4889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YOLO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63,4 %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448 x 448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830504"/>
                  </a:ext>
                </a:extLst>
              </a:tr>
              <a:tr h="4889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SSD300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77,2 %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8732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300 x 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895894"/>
                  </a:ext>
                </a:extLst>
              </a:tr>
              <a:tr h="4889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SSD512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79,8 %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24564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512 x 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036124"/>
                  </a:ext>
                </a:extLst>
              </a:tr>
            </a:tbl>
          </a:graphicData>
        </a:graphic>
      </p:graphicFrame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CC6E9CB6-5E81-4CE9-B4E8-5E024CB9CAAC}"/>
              </a:ext>
            </a:extLst>
          </p:cNvPr>
          <p:cNvSpPr/>
          <p:nvPr/>
        </p:nvSpPr>
        <p:spPr>
          <a:xfrm>
            <a:off x="729049" y="3632886"/>
            <a:ext cx="847754" cy="4695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064C7424-B067-4B23-AEFC-72CC90943127}"/>
              </a:ext>
            </a:extLst>
          </p:cNvPr>
          <p:cNvSpPr/>
          <p:nvPr/>
        </p:nvSpPr>
        <p:spPr>
          <a:xfrm>
            <a:off x="729049" y="4102443"/>
            <a:ext cx="847754" cy="4695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4064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 </a:t>
            </a:r>
            <a:r>
              <a:rPr lang="de-DE" dirty="0" err="1"/>
              <a:t>Shot</a:t>
            </a:r>
            <a:r>
              <a:rPr lang="de-DE" dirty="0"/>
              <a:t> </a:t>
            </a:r>
            <a:r>
              <a:rPr lang="de-DE" dirty="0" err="1"/>
              <a:t>Detector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Einzelnes</a:t>
            </a:r>
            <a:r>
              <a:rPr lang="en-US" dirty="0"/>
              <a:t> </a:t>
            </a:r>
            <a:r>
              <a:rPr lang="en-US" dirty="0" err="1"/>
              <a:t>Netz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bessere</a:t>
            </a:r>
            <a:r>
              <a:rPr lang="en-US" dirty="0"/>
              <a:t> Performance (1 Stage Detector)</a:t>
            </a:r>
          </a:p>
          <a:p>
            <a:r>
              <a:rPr lang="en-US" dirty="0" err="1"/>
              <a:t>Keine</a:t>
            </a:r>
            <a:r>
              <a:rPr lang="en-US" dirty="0"/>
              <a:t> </a:t>
            </a:r>
            <a:r>
              <a:rPr lang="de-DE" dirty="0">
                <a:solidFill>
                  <a:schemeClr val="tx1"/>
                </a:solidFill>
              </a:rPr>
              <a:t>external </a:t>
            </a:r>
            <a:r>
              <a:rPr lang="de-DE" dirty="0" err="1">
                <a:solidFill>
                  <a:schemeClr val="tx1"/>
                </a:solidFill>
              </a:rPr>
              <a:t>proposer</a:t>
            </a:r>
            <a:r>
              <a:rPr lang="de-DE" dirty="0">
                <a:solidFill>
                  <a:schemeClr val="tx1"/>
                </a:solidFill>
              </a:rPr>
              <a:t> für </a:t>
            </a:r>
            <a:r>
              <a:rPr lang="de-DE" dirty="0" err="1">
                <a:solidFill>
                  <a:schemeClr val="tx1"/>
                </a:solidFill>
              </a:rPr>
              <a:t>Regions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of</a:t>
            </a:r>
            <a:r>
              <a:rPr lang="de-DE" dirty="0">
                <a:solidFill>
                  <a:schemeClr val="tx1"/>
                </a:solidFill>
              </a:rPr>
              <a:t> Interest (</a:t>
            </a:r>
            <a:r>
              <a:rPr lang="de-DE" dirty="0" err="1">
                <a:solidFill>
                  <a:schemeClr val="tx1"/>
                </a:solidFill>
              </a:rPr>
              <a:t>RoI</a:t>
            </a:r>
            <a:r>
              <a:rPr lang="de-DE" dirty="0">
                <a:solidFill>
                  <a:schemeClr val="tx1"/>
                </a:solidFill>
              </a:rPr>
              <a:t>) mehr nötig</a:t>
            </a:r>
          </a:p>
          <a:p>
            <a:r>
              <a:rPr lang="de-DE" dirty="0">
                <a:solidFill>
                  <a:schemeClr val="tx1"/>
                </a:solidFill>
              </a:rPr>
              <a:t>Feste </a:t>
            </a:r>
            <a:r>
              <a:rPr lang="de-DE" dirty="0" err="1">
                <a:solidFill>
                  <a:schemeClr val="tx1"/>
                </a:solidFill>
              </a:rPr>
              <a:t>Standart</a:t>
            </a:r>
            <a:r>
              <a:rPr lang="de-DE" dirty="0">
                <a:solidFill>
                  <a:schemeClr val="tx1"/>
                </a:solidFill>
              </a:rPr>
              <a:t> Boxen</a:t>
            </a:r>
          </a:p>
          <a:p>
            <a:r>
              <a:rPr lang="en-US" dirty="0" err="1"/>
              <a:t>Jede</a:t>
            </a:r>
            <a:r>
              <a:rPr lang="en-US" dirty="0"/>
              <a:t> Box </a:t>
            </a:r>
            <a:r>
              <a:rPr lang="en-US" dirty="0" err="1"/>
              <a:t>erhält</a:t>
            </a:r>
            <a:r>
              <a:rPr lang="en-US" dirty="0"/>
              <a:t>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dirty="0" err="1"/>
              <a:t>eigenen</a:t>
            </a:r>
            <a:r>
              <a:rPr lang="en-US" dirty="0"/>
              <a:t> Score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dessen</a:t>
            </a:r>
            <a:r>
              <a:rPr lang="en-US" dirty="0"/>
              <a:t> </a:t>
            </a:r>
            <a:r>
              <a:rPr lang="en-US" dirty="0" err="1"/>
              <a:t>Objekte</a:t>
            </a:r>
            <a:r>
              <a:rPr lang="en-US" dirty="0"/>
              <a:t> </a:t>
            </a:r>
            <a:r>
              <a:rPr lang="en-US" dirty="0" err="1"/>
              <a:t>darin</a:t>
            </a:r>
            <a:r>
              <a:rPr lang="en-US" dirty="0"/>
              <a:t> und </a:t>
            </a:r>
            <a:r>
              <a:rPr lang="en-US" dirty="0" err="1"/>
              <a:t>passt</a:t>
            </a:r>
            <a:r>
              <a:rPr lang="en-US" dirty="0"/>
              <a:t> seine </a:t>
            </a:r>
            <a:r>
              <a:rPr lang="en-US" dirty="0" err="1"/>
              <a:t>Größe</a:t>
            </a:r>
            <a:r>
              <a:rPr lang="en-US" dirty="0"/>
              <a:t>/Position an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C75F-75B0-4ABA-959A-568486DE20BF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75575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Single Shot </a:t>
            </a:r>
            <a:r>
              <a:rPr lang="de-DE" dirty="0" err="1"/>
              <a:t>Detector</a:t>
            </a:r>
            <a:r>
              <a:rPr lang="de-DE" dirty="0"/>
              <a:t> – Demo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3961E-9789-4633-93A2-517E9B432B66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00171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2B8185AA-A071-40DF-A558-F0448EF5E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9458-7C44-4495-A885-53E425C2235A}" type="datetime1">
              <a:rPr lang="de-DE" smtClean="0"/>
              <a:t>05.05.2020</a:t>
            </a:fld>
            <a:endParaRPr lang="en-DE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F9173423-4C6C-4514-AFDA-3CB597FE0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94C5180-A054-4FD5-93F4-598DA9A2A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</a:t>
            </a:fld>
            <a:endParaRPr lang="en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864EAD2-FF75-4BC6-9579-7F325B811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01" y="1931959"/>
            <a:ext cx="5703013" cy="299408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0D3C58F-E571-478A-9D7D-BC3A8C15B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3" y="1931959"/>
            <a:ext cx="5318086" cy="299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9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7">
            <a:extLst>
              <a:ext uri="{FF2B5EF4-FFF2-40B4-BE49-F238E27FC236}">
                <a16:creationId xmlns:a16="http://schemas.microsoft.com/office/drawing/2014/main" id="{B55A1E73-E779-43AC-9FA8-1B5FF93055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14" r="72515" b="33710"/>
          <a:stretch/>
        </p:blipFill>
        <p:spPr>
          <a:xfrm>
            <a:off x="1696760" y="2684254"/>
            <a:ext cx="2891481" cy="282863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23739BE-87E8-4CA8-8D2D-BF56F215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Look </a:t>
            </a:r>
            <a:r>
              <a:rPr lang="de-DE" dirty="0" err="1"/>
              <a:t>Once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9CC279-CAB9-4C9C-AF9A-1AFB31871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22A6-828B-41B9-9AB0-DD2D0B9EA305}" type="datetime1">
              <a:rPr lang="de-DE" smtClean="0"/>
              <a:pPr/>
              <a:t>05.05.2020</a:t>
            </a:fld>
            <a:endParaRPr lang="en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B1B591-6E6A-48E1-ADE3-FB498F460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29E80E-B3E3-439C-8235-E7E239269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pPr/>
              <a:t>20</a:t>
            </a:fld>
            <a:endParaRPr lang="en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01E6367-3E83-45D3-AF6F-72F58FC4B0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10" r="37317" b="53473"/>
          <a:stretch/>
        </p:blipFill>
        <p:spPr>
          <a:xfrm>
            <a:off x="7282249" y="2684254"/>
            <a:ext cx="2764895" cy="2795965"/>
          </a:xfrm>
          <a:prstGeom prst="rect">
            <a:avLst/>
          </a:prstGeom>
        </p:spPr>
      </p:pic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509A0E2E-5EBA-4267-901F-FA12099CF2BE}"/>
              </a:ext>
            </a:extLst>
          </p:cNvPr>
          <p:cNvSpPr/>
          <p:nvPr/>
        </p:nvSpPr>
        <p:spPr>
          <a:xfrm>
            <a:off x="5292694" y="3703156"/>
            <a:ext cx="1285102" cy="790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8583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BF52420-B3CC-4116-8A44-288D57C8D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1" b="6263"/>
          <a:stretch/>
        </p:blipFill>
        <p:spPr>
          <a:xfrm>
            <a:off x="1230725" y="163035"/>
            <a:ext cx="9863995" cy="6002986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5E51F-F0F8-49B0-967A-6254948B23B1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21</a:t>
            </a:fld>
            <a:endParaRPr lang="en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FE8EBE-2024-4E95-A9DB-5925D3A7A2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89" t="1155" r="36655" b="1526"/>
          <a:stretch/>
        </p:blipFill>
        <p:spPr>
          <a:xfrm>
            <a:off x="8191518" y="1804087"/>
            <a:ext cx="2530399" cy="252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28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3739BE-87E8-4CA8-8D2D-BF56F215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Look </a:t>
            </a:r>
            <a:r>
              <a:rPr lang="de-DE" dirty="0" err="1"/>
              <a:t>Once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9CC279-CAB9-4C9C-AF9A-1AFB31871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22A6-828B-41B9-9AB0-DD2D0B9EA305}" type="datetime1">
              <a:rPr lang="de-DE" smtClean="0"/>
              <a:pPr/>
              <a:t>05.05.2020</a:t>
            </a:fld>
            <a:endParaRPr lang="en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B1B591-6E6A-48E1-ADE3-FB498F460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29E80E-B3E3-439C-8235-E7E239269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pPr/>
              <a:t>22</a:t>
            </a:fld>
            <a:endParaRPr lang="en-DE" dirty="0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509A0E2E-5EBA-4267-901F-FA12099CF2BE}"/>
              </a:ext>
            </a:extLst>
          </p:cNvPr>
          <p:cNvSpPr/>
          <p:nvPr/>
        </p:nvSpPr>
        <p:spPr>
          <a:xfrm>
            <a:off x="5483929" y="3461998"/>
            <a:ext cx="1285102" cy="790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925799A-BB7D-4012-8615-764F167AAB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89" t="1155" r="36655" b="1526"/>
          <a:stretch/>
        </p:blipFill>
        <p:spPr>
          <a:xfrm>
            <a:off x="1943716" y="2515648"/>
            <a:ext cx="2693773" cy="2683531"/>
          </a:xfrm>
          <a:prstGeom prst="rect">
            <a:avLst/>
          </a:prstGeom>
        </p:spPr>
      </p:pic>
      <p:pic>
        <p:nvPicPr>
          <p:cNvPr id="13" name="Inhaltsplatzhalter 8">
            <a:extLst>
              <a:ext uri="{FF2B5EF4-FFF2-40B4-BE49-F238E27FC236}">
                <a16:creationId xmlns:a16="http://schemas.microsoft.com/office/drawing/2014/main" id="{EB09DA2B-B156-4336-ABB5-0F411A1AE6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0" t="1274" r="249" b="1025"/>
          <a:stretch/>
        </p:blipFill>
        <p:spPr>
          <a:xfrm>
            <a:off x="7615469" y="2517763"/>
            <a:ext cx="2693773" cy="268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389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Look </a:t>
            </a:r>
            <a:r>
              <a:rPr lang="de-DE" dirty="0" err="1"/>
              <a:t>Once</a:t>
            </a:r>
            <a:r>
              <a:rPr lang="de-DE" dirty="0"/>
              <a:t> – Demo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84A40-A642-4B18-B280-A49EAD04BD21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28933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9961B72-0E64-4546-86DE-7A9213AEF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8B7A7-4882-4DA8-871F-9AE6DEBB2B07}" type="datetime1">
              <a:rPr lang="de-DE" smtClean="0"/>
              <a:t>05.05.2020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3CF692-6BEB-4EE8-8A69-7C2A04FFF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9922F05-46B0-46B5-AD1C-A3D20B11B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9776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- Allgemein</a:t>
            </a:r>
            <a:endParaRPr lang="en-DE" dirty="0"/>
          </a:p>
        </p:txBody>
      </p:sp>
      <p:pic>
        <p:nvPicPr>
          <p:cNvPr id="1026" name="Picture 2" descr="Datei:Face detection example openCV.jpg – Wikipedi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004" y="1851308"/>
            <a:ext cx="6069801" cy="413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4532E-65C0-4782-AE73-57402D3447EB}" type="datetime1">
              <a:rPr lang="de-DE" smtClean="0"/>
              <a:t>05.05.2020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63656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– Viola-Jones-Methode</a:t>
            </a:r>
            <a:endParaRPr lang="en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4F07-074E-45F6-B0B4-E8AFE41B5DAA}" type="datetime1">
              <a:rPr lang="de-DE" smtClean="0"/>
              <a:t>05.05.2020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26</a:t>
            </a:fld>
            <a:endParaRPr lang="en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579" y="1843629"/>
            <a:ext cx="8194015" cy="450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71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7BC407-0557-4ACF-806A-6D1ABDC06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– Haar Features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6CB3730-8084-4D50-BBA8-429F6619E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8F222-C892-404A-8560-EDB1DE8BBAB0}" type="datetime1">
              <a:rPr lang="de-DE" smtClean="0"/>
              <a:t>05.05.2020</a:t>
            </a:fld>
            <a:endParaRPr lang="en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70F27413-3379-48BB-85F8-DCAA9DBD7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49EE0DA-61DA-4907-9935-086081E03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27</a:t>
            </a:fld>
            <a:endParaRPr lang="en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038D308-9391-4224-BB7B-92B930C5B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65" y="2171027"/>
            <a:ext cx="4294272" cy="3936416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6643E0D5-780D-4B92-8DC5-A03C9B05FFEB}"/>
              </a:ext>
            </a:extLst>
          </p:cNvPr>
          <p:cNvSpPr/>
          <p:nvPr/>
        </p:nvSpPr>
        <p:spPr>
          <a:xfrm>
            <a:off x="5106119" y="3672597"/>
            <a:ext cx="1484851" cy="933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026" name="Picture 2" descr="https://cdn-images-1.medium.com/freeze/max/1000/1*qtkwTaE4PXf9sdTzqTZX1A.png?q=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52" y="2331385"/>
            <a:ext cx="4510554" cy="361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025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- </a:t>
            </a:r>
            <a:r>
              <a:rPr lang="de-DE" dirty="0" err="1"/>
              <a:t>AdaBoost</a:t>
            </a:r>
            <a:endParaRPr lang="en-DE" dirty="0"/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721" y="2686193"/>
            <a:ext cx="5372558" cy="1337325"/>
          </a:xfrm>
        </p:spPr>
      </p:pic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565DD-6585-4EC2-9937-3EF023C50733}" type="datetime1">
              <a:rPr lang="de-DE" smtClean="0"/>
              <a:t>05.05.2020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84622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Cascading</a:t>
            </a:r>
            <a:endParaRPr lang="en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endParaRPr lang="de-DE" dirty="0">
              <a:hlinkClick r:id="rId3"/>
            </a:endParaRPr>
          </a:p>
          <a:p>
            <a:pPr marL="0" lvl="0" indent="0">
              <a:buNone/>
            </a:pPr>
            <a:endParaRPr lang="de-DE" dirty="0">
              <a:hlinkClick r:id="rId3"/>
            </a:endParaRPr>
          </a:p>
          <a:p>
            <a:pPr marL="0" lvl="0" indent="0">
              <a:buNone/>
            </a:pPr>
            <a:r>
              <a:rPr lang="de-DE" dirty="0">
                <a:hlinkClick r:id="rId3"/>
              </a:rPr>
              <a:t>https://www.youtube.com/watch?time_continue=131&amp;v=hPCTwxF0qf4&amp;feature=emb_logo</a:t>
            </a:r>
            <a:endParaRPr lang="de-DE" dirty="0"/>
          </a:p>
          <a:p>
            <a:endParaRPr lang="de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EE5A-567C-4521-A36F-29BDB690E413}" type="datetime1">
              <a:rPr lang="de-DE" smtClean="0"/>
              <a:t>05.05.2020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9969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6ADDFE8-8EC5-4039-93BB-63232743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 der Präsentation</a:t>
            </a:r>
            <a:endParaRPr lang="en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A2E8AC9-94C9-4C10-8C97-FCFFD13F2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OpenCV</a:t>
            </a:r>
            <a:endParaRPr lang="de-DE" dirty="0"/>
          </a:p>
          <a:p>
            <a:r>
              <a:rPr lang="de-DE" dirty="0"/>
              <a:t>Deep Learning</a:t>
            </a:r>
          </a:p>
          <a:p>
            <a:r>
              <a:rPr lang="de-DE" dirty="0"/>
              <a:t>Objekterkennung</a:t>
            </a:r>
          </a:p>
          <a:p>
            <a:r>
              <a:rPr lang="de-DE" dirty="0"/>
              <a:t>Face </a:t>
            </a:r>
            <a:r>
              <a:rPr lang="de-DE" dirty="0" err="1"/>
              <a:t>Detection</a:t>
            </a:r>
            <a:endParaRPr lang="de-DE" dirty="0"/>
          </a:p>
          <a:p>
            <a:r>
              <a:rPr lang="de-DE" dirty="0"/>
              <a:t>Face </a:t>
            </a:r>
            <a:r>
              <a:rPr lang="de-DE" dirty="0" smtClean="0"/>
              <a:t>Recognition</a:t>
            </a:r>
            <a:endParaRPr lang="de-DE" dirty="0"/>
          </a:p>
          <a:p>
            <a:r>
              <a:rPr lang="de-DE" dirty="0"/>
              <a:t>Fazit</a:t>
            </a:r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4F669A4-A638-47E3-9AC7-143117183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B46BE-4037-48A7-BA8B-1163365C1BC1}" type="datetime1">
              <a:rPr lang="de-DE" smtClean="0"/>
              <a:t>05.05.2020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5077EDF-5B3D-417D-A6FE-C385713F9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385522B-FDC8-4B60-BA15-DC8992AB7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54553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– Demo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OpenCV</a:t>
            </a:r>
            <a:r>
              <a:rPr lang="de-DE" dirty="0"/>
              <a:t> stellt vortrainierte </a:t>
            </a:r>
            <a:r>
              <a:rPr lang="de-DE" dirty="0" err="1"/>
              <a:t>Haarcascades</a:t>
            </a:r>
            <a:r>
              <a:rPr lang="de-DE" dirty="0"/>
              <a:t> bereit</a:t>
            </a:r>
          </a:p>
          <a:p>
            <a:pPr lvl="1"/>
            <a:r>
              <a:rPr lang="de-DE" b="1" dirty="0"/>
              <a:t>Einfache Gesichtserkennung</a:t>
            </a:r>
          </a:p>
          <a:p>
            <a:pPr lvl="1"/>
            <a:r>
              <a:rPr lang="de-DE" b="1" dirty="0"/>
              <a:t>Augenerkennung</a:t>
            </a:r>
          </a:p>
          <a:p>
            <a:pPr lvl="1"/>
            <a:r>
              <a:rPr lang="de-DE" dirty="0"/>
              <a:t>Ganzkörpererkennung</a:t>
            </a:r>
          </a:p>
          <a:p>
            <a:pPr lvl="1"/>
            <a:r>
              <a:rPr lang="de-DE" dirty="0"/>
              <a:t>Oberkörpererkennung</a:t>
            </a:r>
          </a:p>
          <a:p>
            <a:pPr lvl="1"/>
            <a:r>
              <a:rPr lang="de-DE" dirty="0"/>
              <a:t>Unterkörpererkennung</a:t>
            </a:r>
          </a:p>
          <a:p>
            <a:pPr lvl="1"/>
            <a:r>
              <a:rPr lang="de-DE" dirty="0"/>
              <a:t>Katzenerkennung</a:t>
            </a:r>
          </a:p>
          <a:p>
            <a:pPr lvl="1"/>
            <a:r>
              <a:rPr lang="de-DE" dirty="0"/>
              <a:t>Etc.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A1902-0181-4711-A870-7EE329825B38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0396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- Demo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F4327-E53C-4ACE-8E52-4628C67D6F33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4854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</a:t>
            </a:r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9961B72-0E64-4546-86DE-7A9213AEF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AA6A-555A-4FFF-9CFA-0B63813CA917}" type="datetime1">
              <a:rPr lang="de-DE" smtClean="0"/>
              <a:t>05.05.2020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3CF692-6BEB-4EE8-8A69-7C2A04FFF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9922F05-46B0-46B5-AD1C-A3D20B11B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877510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8615F0-FF86-40FC-9E71-946EB4EDD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7941"/>
            <a:ext cx="10515600" cy="1325563"/>
          </a:xfrm>
        </p:spPr>
        <p:txBody>
          <a:bodyPr/>
          <a:lstStyle/>
          <a:p>
            <a:r>
              <a:rPr lang="de-DE" dirty="0"/>
              <a:t>Face Recognition - Allgemein</a:t>
            </a:r>
          </a:p>
        </p:txBody>
      </p:sp>
      <p:pic>
        <p:nvPicPr>
          <p:cNvPr id="1026" name="Picture 2" descr="Real time face recognition with CPU - Towards Data Scienc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349" y="1788353"/>
            <a:ext cx="8035300" cy="442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A160F4-7AA8-44F8-A1B0-388707482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623DE-8512-4E8B-995E-256AD6B9E8F3}" type="datetime1">
              <a:rPr lang="de-DE" smtClean="0"/>
              <a:t>05.05.2020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3F534A1-80AB-4043-8E53-6788722FF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92B2A0-9101-46F4-89B6-1AE1D5C54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68624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- Problem</a:t>
            </a:r>
            <a:endParaRPr lang="en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B10C-D77D-43CA-BD09-3723C1F0D45D}" type="datetime1">
              <a:rPr lang="de-DE" smtClean="0"/>
              <a:t>05.05.2020</a:t>
            </a:fld>
            <a:endParaRPr lang="en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34</a:t>
            </a:fld>
            <a:endParaRPr lang="en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481" y="1840355"/>
            <a:ext cx="2978046" cy="446706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7" y="1915306"/>
            <a:ext cx="4317167" cy="431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50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- </a:t>
            </a:r>
            <a:r>
              <a:rPr lang="de-DE" dirty="0" err="1"/>
              <a:t>Facial</a:t>
            </a:r>
            <a:r>
              <a:rPr lang="de-DE" dirty="0"/>
              <a:t> Landmarks</a:t>
            </a:r>
            <a:endParaRPr lang="en-DE" dirty="0"/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88353D2F-D104-43AE-BA20-B035E3386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110" y="2145675"/>
            <a:ext cx="4324954" cy="3905795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DD4A-03C0-4AB2-B92A-C2A9A5A96AAA}" type="datetime1">
              <a:rPr lang="de-DE" smtClean="0"/>
              <a:t>05.05.2020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074730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- </a:t>
            </a:r>
            <a:r>
              <a:rPr lang="de-DE" dirty="0" err="1"/>
              <a:t>Facial</a:t>
            </a:r>
            <a:r>
              <a:rPr lang="de-DE" dirty="0"/>
              <a:t> Landmarks</a:t>
            </a:r>
            <a:endParaRPr lang="en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DD4A-03C0-4AB2-B92A-C2A9A5A96AAA}" type="datetime1">
              <a:rPr lang="de-DE" smtClean="0"/>
              <a:t>05.05.2020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36</a:t>
            </a:fld>
            <a:endParaRPr lang="en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845" y="2341322"/>
            <a:ext cx="3315163" cy="3153215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898" y="2103164"/>
            <a:ext cx="3315163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875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Facial</a:t>
            </a:r>
            <a:r>
              <a:rPr lang="de-DE" dirty="0"/>
              <a:t> Landmarks - Demo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Dlib</a:t>
            </a:r>
            <a:endParaRPr lang="de-DE" dirty="0"/>
          </a:p>
          <a:p>
            <a:pPr lvl="1"/>
            <a:r>
              <a:rPr lang="de-DE" dirty="0"/>
              <a:t>Stellt Algorithmen für Bildverarbeitung und </a:t>
            </a:r>
            <a:r>
              <a:rPr lang="de-DE" dirty="0" err="1"/>
              <a:t>Machine</a:t>
            </a:r>
            <a:r>
              <a:rPr lang="de-DE" dirty="0"/>
              <a:t> Learning bereit</a:t>
            </a:r>
          </a:p>
          <a:p>
            <a:pPr lvl="1"/>
            <a:r>
              <a:rPr lang="de-DE" dirty="0"/>
              <a:t>Implementiert in C++</a:t>
            </a:r>
          </a:p>
          <a:p>
            <a:pPr lvl="1"/>
            <a:r>
              <a:rPr lang="de-DE" dirty="0"/>
              <a:t>Stellt Schnittstelle für Python bereit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603F-895E-4301-B5A7-85A42F310650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53113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 err="1"/>
              <a:t>Facial</a:t>
            </a:r>
            <a:r>
              <a:rPr lang="de-DE" dirty="0"/>
              <a:t> Landmarks - Demo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A31D5-3BF4-4CD4-B66A-770EDF18DA9C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234546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- Messungen</a:t>
            </a:r>
            <a:endParaRPr lang="en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DD4A-03C0-4AB2-B92A-C2A9A5A96AAA}" type="datetime1">
              <a:rPr lang="de-DE" smtClean="0"/>
              <a:t>05.05.2020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39</a:t>
            </a:fld>
            <a:endParaRPr lang="en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925" y="2106634"/>
            <a:ext cx="1933065" cy="3510624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97" y="2799969"/>
            <a:ext cx="2670907" cy="267090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269" y="3074720"/>
            <a:ext cx="3858091" cy="2170176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8248119" y="5617200"/>
            <a:ext cx="330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Scott </a:t>
            </a:r>
            <a:r>
              <a:rPr lang="de-DE" dirty="0" err="1"/>
              <a:t>Clifton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4332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78D4BD8-7F97-44A5-B56F-8B437C97F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8F7FB-B0D3-40E2-B6B7-D738F2BC132A}" type="datetime1">
              <a:rPr lang="de-DE" smtClean="0"/>
              <a:t>05.05.2020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268F66E-A155-433E-98A0-1F009CE20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DFF46BC-780A-4BC6-8883-D0FA6AB67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86287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- Messungen</a:t>
            </a:r>
            <a:endParaRPr lang="en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DD4A-03C0-4AB2-B92A-C2A9A5A96AAA}" type="datetime1">
              <a:rPr lang="de-DE" smtClean="0"/>
              <a:t>05.05.2020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40</a:t>
            </a:fld>
            <a:endParaRPr lang="en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027" y="1906316"/>
            <a:ext cx="5688905" cy="438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208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Datensatzerstellung – Bing Image Search API</a:t>
            </a:r>
            <a:endParaRPr lang="en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80D1-18C5-45F5-BD05-7C82F54F08B8}" type="datetime1">
              <a:rPr lang="de-DE" smtClean="0"/>
              <a:t>05.05.2020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41</a:t>
            </a:fld>
            <a:endParaRPr lang="en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503" y="2949887"/>
            <a:ext cx="2358682" cy="2139663"/>
          </a:xfrm>
          <a:prstGeom prst="rect">
            <a:avLst/>
          </a:prstGeom>
        </p:spPr>
      </p:pic>
      <p:sp>
        <p:nvSpPr>
          <p:cNvPr id="4" name="Pfeil nach rechts 3"/>
          <p:cNvSpPr/>
          <p:nvPr/>
        </p:nvSpPr>
        <p:spPr>
          <a:xfrm>
            <a:off x="5093224" y="3840972"/>
            <a:ext cx="1161393" cy="3574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656" y="265115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282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Datensatzerstellung – Manuell</a:t>
            </a:r>
            <a:endParaRPr lang="en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80D1-18C5-45F5-BD05-7C82F54F08B8}" type="datetime1">
              <a:rPr lang="de-DE" smtClean="0"/>
              <a:t>05.05.2020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42</a:t>
            </a:fld>
            <a:endParaRPr lang="en-DE"/>
          </a:p>
        </p:txBody>
      </p:sp>
      <p:pic>
        <p:nvPicPr>
          <p:cNvPr id="1028" name="Picture 4" descr="Google –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19" y="3201509"/>
            <a:ext cx="4119683" cy="139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atei:Download alt font awesome.svg –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429" y="2851235"/>
            <a:ext cx="1944250" cy="194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258" y="2604160"/>
            <a:ext cx="2438400" cy="2438400"/>
          </a:xfrm>
          <a:prstGeom prst="rect">
            <a:avLst/>
          </a:prstGeom>
        </p:spPr>
      </p:pic>
      <p:sp>
        <p:nvSpPr>
          <p:cNvPr id="4" name="Plus 3"/>
          <p:cNvSpPr/>
          <p:nvPr/>
        </p:nvSpPr>
        <p:spPr>
          <a:xfrm>
            <a:off x="4702139" y="3490465"/>
            <a:ext cx="623104" cy="654509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 nach rechts 14"/>
          <p:cNvSpPr/>
          <p:nvPr/>
        </p:nvSpPr>
        <p:spPr>
          <a:xfrm>
            <a:off x="7519865" y="3638975"/>
            <a:ext cx="1161393" cy="3574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58773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Face Recognition - Demo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2750A-0466-4769-8B24-DB4715358FA4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20932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– Demo #1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Caffe</a:t>
            </a:r>
            <a:r>
              <a:rPr lang="de-DE" dirty="0"/>
              <a:t> - </a:t>
            </a:r>
            <a:r>
              <a:rPr lang="de-DE" dirty="0" err="1"/>
              <a:t>Deep</a:t>
            </a:r>
            <a:r>
              <a:rPr lang="de-DE" dirty="0"/>
              <a:t> Learning Model</a:t>
            </a:r>
          </a:p>
          <a:p>
            <a:pPr lvl="1"/>
            <a:r>
              <a:rPr lang="de-DE" dirty="0"/>
              <a:t>Finden und lokalisieren von Gesichtern</a:t>
            </a:r>
          </a:p>
          <a:p>
            <a:r>
              <a:rPr lang="de-DE" dirty="0"/>
              <a:t>Pickle Dateien</a:t>
            </a:r>
          </a:p>
          <a:p>
            <a:pPr lvl="1"/>
            <a:r>
              <a:rPr lang="de-DE" dirty="0"/>
              <a:t>Messungen</a:t>
            </a:r>
          </a:p>
          <a:p>
            <a:pPr lvl="1"/>
            <a:r>
              <a:rPr lang="de-DE" dirty="0"/>
              <a:t>Namen</a:t>
            </a:r>
          </a:p>
          <a:p>
            <a:pPr lvl="1"/>
            <a:r>
              <a:rPr lang="de-DE" dirty="0"/>
              <a:t>Support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Machine</a:t>
            </a:r>
            <a:endParaRPr lang="de-DE" dirty="0"/>
          </a:p>
          <a:p>
            <a:r>
              <a:rPr lang="de-DE" dirty="0" err="1"/>
              <a:t>OpenCV</a:t>
            </a:r>
            <a:r>
              <a:rPr lang="de-DE" dirty="0"/>
              <a:t> DNN Modul</a:t>
            </a:r>
          </a:p>
          <a:p>
            <a:pPr lvl="1"/>
            <a:r>
              <a:rPr lang="de-DE" dirty="0"/>
              <a:t>Laden der Modelle und Daten</a:t>
            </a:r>
          </a:p>
          <a:p>
            <a:r>
              <a:rPr lang="de-DE" dirty="0" err="1"/>
              <a:t>Scikit-learn</a:t>
            </a:r>
            <a:endParaRPr lang="de-DE" dirty="0"/>
          </a:p>
          <a:p>
            <a:pPr lvl="1"/>
            <a:r>
              <a:rPr lang="de-DE" dirty="0" err="1"/>
              <a:t>Machine</a:t>
            </a:r>
            <a:r>
              <a:rPr lang="de-DE" dirty="0"/>
              <a:t> Learning Bibliothek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0043-14B0-4507-987D-25AF5D3413E8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1023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– Demo #2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Dlib</a:t>
            </a:r>
            <a:endParaRPr lang="de-DE" dirty="0"/>
          </a:p>
          <a:p>
            <a:r>
              <a:rPr lang="de-DE" dirty="0" err="1"/>
              <a:t>face_recognition</a:t>
            </a:r>
            <a:endParaRPr lang="de-DE" dirty="0"/>
          </a:p>
          <a:p>
            <a:pPr lvl="1"/>
            <a:r>
              <a:rPr lang="de-DE" dirty="0"/>
              <a:t>Bibliothek, welche Gesichtserkennungsalgorithmen kapselt aus </a:t>
            </a:r>
            <a:r>
              <a:rPr lang="de-DE" dirty="0" err="1"/>
              <a:t>Dlib</a:t>
            </a:r>
            <a:endParaRPr lang="de-DE" dirty="0"/>
          </a:p>
          <a:p>
            <a:r>
              <a:rPr lang="de-DE" dirty="0"/>
              <a:t>Pickle Dateien</a:t>
            </a:r>
          </a:p>
          <a:p>
            <a:pPr lvl="1"/>
            <a:r>
              <a:rPr lang="de-DE" dirty="0"/>
              <a:t>Messungen + Namen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0043-14B0-4507-987D-25AF5D3413E8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3034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Weiterführendes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457F69-AE03-4D16-9C06-26057A418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DAC3-28B3-4721-94E6-1FA865219583}" type="datetime1">
              <a:rPr lang="de-DE" smtClean="0"/>
              <a:t>05.05.2020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37D782-8EC2-4B31-A4FB-79C2FD0F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057D8EE-0F50-4ABF-B7D3-1D2A5F37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8292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Age &amp; Gender – Demo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84A40-A642-4B18-B280-A49EAD04BD21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5483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Social </a:t>
            </a:r>
            <a:r>
              <a:rPr lang="de-DE" dirty="0" err="1"/>
              <a:t>Distancing</a:t>
            </a:r>
            <a:endParaRPr lang="de-DE" dirty="0">
              <a:hlinkClick r:id="rId4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43CB9-ABA9-48F3-BBBD-FEA166E63D69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48</a:t>
            </a:fld>
            <a:endParaRPr lang="en-DE"/>
          </a:p>
        </p:txBody>
      </p:sp>
      <p:pic>
        <p:nvPicPr>
          <p:cNvPr id="7" name="Landing-AI-Social-Distancing-Detector-Demo">
            <a:hlinkClick r:id="" action="ppaction://media"/>
            <a:extLst>
              <a:ext uri="{FF2B5EF4-FFF2-40B4-BE49-F238E27FC236}">
                <a16:creationId xmlns:a16="http://schemas.microsoft.com/office/drawing/2014/main" id="{A6A30B44-AB08-40E2-9A48-F3BC44BD84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6320" y="1613792"/>
            <a:ext cx="10392032" cy="472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18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4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457F69-AE03-4D16-9C06-26057A418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DAC3-28B3-4721-94E6-1FA865219583}" type="datetime1">
              <a:rPr lang="de-DE" smtClean="0"/>
              <a:t>05.05.2020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37D782-8EC2-4B31-A4FB-79C2FD0F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057D8EE-0F50-4ABF-B7D3-1D2A5F37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94002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48BE956-D902-48A6-80E1-446A5745D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</a:t>
            </a:r>
            <a:r>
              <a:rPr lang="de-DE" dirty="0" err="1"/>
              <a:t>OpenCV</a:t>
            </a:r>
            <a:r>
              <a:rPr lang="de-DE" dirty="0"/>
              <a:t>?</a:t>
            </a:r>
            <a:endParaRPr lang="en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1CA09B2-A8FC-49D4-963C-66D0B8652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Open Source Computer Vision</a:t>
            </a:r>
          </a:p>
          <a:p>
            <a:r>
              <a:rPr lang="de-DE" dirty="0"/>
              <a:t>Bibliothek für Bildverarbeitung und maschinelles Sehen</a:t>
            </a:r>
          </a:p>
          <a:p>
            <a:r>
              <a:rPr lang="de-DE" dirty="0"/>
              <a:t>C, C++, Python und Java</a:t>
            </a:r>
          </a:p>
          <a:p>
            <a:r>
              <a:rPr lang="de-DE" dirty="0"/>
              <a:t>~70 Modules</a:t>
            </a:r>
          </a:p>
          <a:p>
            <a:pPr lvl="1"/>
            <a:r>
              <a:rPr lang="de-DE" dirty="0" err="1"/>
              <a:t>objdetect</a:t>
            </a:r>
            <a:r>
              <a:rPr lang="de-DE" dirty="0"/>
              <a:t> für Objekterkennung</a:t>
            </a:r>
          </a:p>
          <a:p>
            <a:pPr lvl="1"/>
            <a:r>
              <a:rPr lang="de-DE" dirty="0"/>
              <a:t>Face für Gesichtserkennung</a:t>
            </a:r>
          </a:p>
          <a:p>
            <a:pPr lvl="1"/>
            <a:r>
              <a:rPr lang="de-DE" dirty="0" err="1"/>
              <a:t>dnn</a:t>
            </a:r>
            <a:r>
              <a:rPr lang="de-DE" dirty="0"/>
              <a:t>, ein Deep </a:t>
            </a:r>
            <a:r>
              <a:rPr lang="de-DE" dirty="0" err="1"/>
              <a:t>Neural</a:t>
            </a:r>
            <a:r>
              <a:rPr lang="de-DE" dirty="0"/>
              <a:t> Network Module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26BE3F8-656E-44A0-963E-C49B3963F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83EFA-1E27-4AB7-A444-7CFC95325E30}" type="datetime1">
              <a:rPr lang="de-DE" smtClean="0"/>
              <a:t>05.05.2020</a:t>
            </a:fld>
            <a:endParaRPr lang="en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4F26E87-C260-49E8-A911-E600CADAA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168535A-94FA-460D-A9CF-19124D1B6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</a:t>
            </a:fld>
            <a:endParaRPr lang="en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12EE924-ED5E-4D6A-86AA-EA4973A4F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6" y="283131"/>
            <a:ext cx="1828804" cy="225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6537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Bild Objekterkennung SSD</a:t>
            </a:r>
          </a:p>
          <a:p>
            <a:r>
              <a:rPr lang="de-DE" dirty="0"/>
              <a:t>Bild Objekterkennung YOLO</a:t>
            </a:r>
          </a:p>
          <a:p>
            <a:r>
              <a:rPr lang="de-DE" dirty="0"/>
              <a:t>Bild </a:t>
            </a:r>
            <a:r>
              <a:rPr lang="de-DE" dirty="0" err="1"/>
              <a:t>Facial</a:t>
            </a:r>
            <a:r>
              <a:rPr lang="de-DE" dirty="0"/>
              <a:t> </a:t>
            </a:r>
            <a:r>
              <a:rPr lang="de-DE" dirty="0" err="1"/>
              <a:t>landmarks</a:t>
            </a:r>
            <a:endParaRPr lang="de-DE" dirty="0"/>
          </a:p>
          <a:p>
            <a:r>
              <a:rPr lang="de-DE" dirty="0"/>
              <a:t>Bild Face </a:t>
            </a:r>
            <a:r>
              <a:rPr lang="de-DE" dirty="0" err="1"/>
              <a:t>detection</a:t>
            </a:r>
            <a:endParaRPr lang="de-DE" dirty="0"/>
          </a:p>
          <a:p>
            <a:r>
              <a:rPr lang="de-DE" dirty="0"/>
              <a:t>Bild </a:t>
            </a:r>
            <a:r>
              <a:rPr lang="de-DE" dirty="0" err="1"/>
              <a:t>OpenCv</a:t>
            </a:r>
            <a:r>
              <a:rPr lang="de-DE" dirty="0"/>
              <a:t> Face </a:t>
            </a:r>
            <a:r>
              <a:rPr lang="de-DE" dirty="0" err="1"/>
              <a:t>recognition</a:t>
            </a:r>
            <a:endParaRPr lang="de-DE" dirty="0"/>
          </a:p>
          <a:p>
            <a:r>
              <a:rPr lang="de-DE" dirty="0"/>
              <a:t>Bild </a:t>
            </a:r>
            <a:r>
              <a:rPr lang="de-DE" dirty="0" err="1"/>
              <a:t>dlib</a:t>
            </a:r>
            <a:r>
              <a:rPr lang="de-DE" dirty="0"/>
              <a:t> </a:t>
            </a:r>
            <a:r>
              <a:rPr lang="de-DE" dirty="0" err="1"/>
              <a:t>face</a:t>
            </a:r>
            <a:r>
              <a:rPr lang="de-DE" dirty="0"/>
              <a:t> </a:t>
            </a:r>
            <a:r>
              <a:rPr lang="de-DE" dirty="0" err="1"/>
              <a:t>recognition</a:t>
            </a:r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0043-14B0-4507-987D-25AF5D3413E8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50</a:t>
            </a:fld>
            <a:endParaRPr lang="en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896" y="3857414"/>
            <a:ext cx="4574507" cy="183882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967" y="4529695"/>
            <a:ext cx="3551264" cy="144777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567" y="2102006"/>
            <a:ext cx="4342664" cy="183699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07" y="3142160"/>
            <a:ext cx="4067743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109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A55A97-58D3-453E-B442-CCA410A1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89ED268-107B-43A7-8EA1-67C60BB5B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>
                <a:hlinkClick r:id="rId2"/>
              </a:rPr>
              <a:t>https://blog.notebooksbilliger.de/wp-content/uploads/2017/09/galaxy-note-8-face-unlock-unsicher-title.jpg</a:t>
            </a:r>
            <a:endParaRPr lang="de-DE" sz="1400" dirty="0"/>
          </a:p>
          <a:p>
            <a:r>
              <a:rPr lang="de-DE" sz="1400" dirty="0">
                <a:hlinkClick r:id="rId3"/>
              </a:rPr>
              <a:t>https://www.supermarktblog.com/wp-content/uploads/2019/10/amazongo26a.jpg</a:t>
            </a:r>
            <a:endParaRPr lang="de-DE" sz="1400" dirty="0"/>
          </a:p>
          <a:p>
            <a:r>
              <a:rPr lang="de-DE" sz="1400" dirty="0">
                <a:hlinkClick r:id="rId4"/>
              </a:rPr>
              <a:t>https://www.roedel.de/images/mrt_kopf/01.jpg</a:t>
            </a:r>
            <a:endParaRPr lang="de-DE" sz="1400" dirty="0"/>
          </a:p>
          <a:p>
            <a:r>
              <a:rPr lang="de-DE" sz="1400" dirty="0">
                <a:hlinkClick r:id="rId5"/>
              </a:rPr>
              <a:t>https://imgs.chip.de/1UzVk4G67v4aP9ZB6R668P5uQOU=/618x0/filters:format(jpeg):fill(fff,true)/www.chip.de%2Fii%2F6%2F4%2F9%2F7%2F9%2F5%2F9%2F2%2F8f785e788c13c1a9.jpeg</a:t>
            </a:r>
            <a:endParaRPr lang="de-DE" sz="1400" dirty="0"/>
          </a:p>
          <a:p>
            <a:r>
              <a:rPr lang="de-DE" sz="1400" dirty="0">
                <a:hlinkClick r:id="rId6"/>
              </a:rPr>
              <a:t>https://towardsdatascience.com/the-intuition-behind-facial-detection-the-viola-jones-algorithm-29d9106b6999</a:t>
            </a:r>
            <a:endParaRPr lang="de-DE" sz="1400" dirty="0"/>
          </a:p>
          <a:p>
            <a:r>
              <a:rPr lang="de-DE" sz="1400" dirty="0">
                <a:hlinkClick r:id="rId7"/>
              </a:rPr>
              <a:t>https://miro.medium.com/max/706/1*C1WssIiKpRsfjKrle9IyMQ.png</a:t>
            </a:r>
            <a:endParaRPr lang="de-DE" sz="1400" dirty="0"/>
          </a:p>
          <a:p>
            <a:r>
              <a:rPr lang="de-DE" sz="1400" dirty="0">
                <a:hlinkClick r:id="rId8"/>
              </a:rPr>
              <a:t>https://towardsdatascience.com/r-cnn-fast-r-cnn-faster-r-cnn-yolo-object-detection-algorithms-36d53571365e</a:t>
            </a:r>
            <a:endParaRPr lang="de-DE" sz="1400" dirty="0"/>
          </a:p>
          <a:p>
            <a:r>
              <a:rPr lang="de-DE" sz="1400" dirty="0">
                <a:hlinkClick r:id="rId9"/>
              </a:rPr>
              <a:t>https://miro.medium.com/max/1400/1*rqGEyJKbKv3ecmjaMSiEtA.png</a:t>
            </a:r>
            <a:endParaRPr lang="de-DE" sz="1400" dirty="0"/>
          </a:p>
          <a:p>
            <a:r>
              <a:rPr lang="de-DE" sz="1400" dirty="0"/>
              <a:t>https://de.coursera.org/lecture/deep-learning-in-computer-vision/single-shot-detectors-Vpbkg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43BA872-A9A3-468A-892B-1086BD034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BD05-374B-45A6-8F04-94237AE3833F}" type="datetime1">
              <a:rPr lang="de-DE" smtClean="0"/>
              <a:t>05.05.2020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75CE37-1C9C-408C-A40F-40C23443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AF5690-E1FD-411F-95AE-D293DD19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784719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A55A97-58D3-453E-B442-CCA410A1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Abbildungen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89ED268-107B-43A7-8EA1-67C60BB5B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/>
              <a:t>Folie 25</a:t>
            </a:r>
          </a:p>
          <a:p>
            <a:pPr lvl="1"/>
            <a:r>
              <a:rPr lang="de-DE" sz="1200" dirty="0">
                <a:hlinkClick r:id="rId2"/>
              </a:rPr>
              <a:t>https://de.wikipedia.org/wiki/Datei:Face_detection_example_openCV.jpg</a:t>
            </a:r>
            <a:endParaRPr lang="de-DE" sz="1200" dirty="0"/>
          </a:p>
          <a:p>
            <a:r>
              <a:rPr lang="de-DE" sz="1400" dirty="0"/>
              <a:t>Folie 26</a:t>
            </a:r>
          </a:p>
          <a:p>
            <a:pPr lvl="1"/>
            <a:r>
              <a:rPr lang="de-DE" sz="1200" dirty="0">
                <a:hlinkClick r:id="rId3"/>
              </a:rPr>
              <a:t>https://www.slideshare.net/ABHISHEKCHBA/image-processing-67649577</a:t>
            </a:r>
            <a:endParaRPr lang="de-DE" sz="1200" dirty="0"/>
          </a:p>
          <a:p>
            <a:r>
              <a:rPr lang="de-DE" sz="1400" dirty="0"/>
              <a:t>Folie 27</a:t>
            </a:r>
          </a:p>
          <a:p>
            <a:pPr lvl="1"/>
            <a:r>
              <a:rPr lang="de-DE" sz="1200" dirty="0">
                <a:hlinkClick r:id="rId4"/>
              </a:rPr>
              <a:t>https://towardsdatascience.com/the-intuition-behind-facial-detection-the-viola-jones-algorithm-29d9106b6999</a:t>
            </a:r>
            <a:endParaRPr lang="de-DE" sz="1200" dirty="0"/>
          </a:p>
          <a:p>
            <a:pPr lvl="1"/>
            <a:r>
              <a:rPr lang="de-DE" sz="1200" dirty="0">
                <a:hlinkClick r:id="rId5"/>
              </a:rPr>
              <a:t>https://mc.ai/haar-cascade-face-identification/</a:t>
            </a:r>
            <a:endParaRPr lang="de-DE" sz="1200" dirty="0"/>
          </a:p>
          <a:p>
            <a:r>
              <a:rPr lang="de-DE" sz="1400" dirty="0"/>
              <a:t>Folie 28</a:t>
            </a:r>
          </a:p>
          <a:p>
            <a:pPr lvl="1"/>
            <a:r>
              <a:rPr lang="de-DE" sz="1200" dirty="0">
                <a:hlinkClick r:id="rId4"/>
              </a:rPr>
              <a:t>https://towardsdatascience.com/the-intuition-behind-facial-detection-the-viola-jones-algorithm-29d9106b6999</a:t>
            </a:r>
            <a:endParaRPr lang="de-DE" sz="1200" dirty="0"/>
          </a:p>
          <a:p>
            <a:r>
              <a:rPr lang="de-DE" sz="1400" dirty="0"/>
              <a:t>Folie 33</a:t>
            </a:r>
          </a:p>
          <a:p>
            <a:pPr lvl="1"/>
            <a:r>
              <a:rPr lang="de-DE" sz="1200" dirty="0">
                <a:hlinkClick r:id="rId6"/>
              </a:rPr>
              <a:t>https://towardsdatascience.com/real-time-face-recognition-with-cpu-983d35cc3ec5</a:t>
            </a:r>
            <a:endParaRPr lang="de-DE" sz="120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43BA872-A9A3-468A-892B-1086BD034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BD05-374B-45A6-8F04-94237AE3833F}" type="datetime1">
              <a:rPr lang="de-DE" smtClean="0"/>
              <a:t>05.05.2020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75CE37-1C9C-408C-A40F-40C23443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AF5690-E1FD-411F-95AE-D293DD19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94452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A55A97-58D3-453E-B442-CCA410A1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Abbildungen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89ED268-107B-43A7-8EA1-67C60BB5B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/>
              <a:t>Folie 34</a:t>
            </a:r>
          </a:p>
          <a:p>
            <a:pPr lvl="1"/>
            <a:r>
              <a:rPr lang="de-DE" sz="1200" dirty="0" err="1"/>
              <a:t>Jurassic</a:t>
            </a:r>
            <a:r>
              <a:rPr lang="de-DE" sz="1200" dirty="0"/>
              <a:t> Park Datensatz</a:t>
            </a:r>
          </a:p>
          <a:p>
            <a:r>
              <a:rPr lang="de-DE" sz="1400" dirty="0"/>
              <a:t>Folie 35</a:t>
            </a:r>
          </a:p>
          <a:p>
            <a:pPr lvl="1"/>
            <a:r>
              <a:rPr lang="de-DE" sz="1200" dirty="0">
                <a:hlinkClick r:id="rId2"/>
              </a:rPr>
              <a:t>https://www.pyimagesearch.com/2017/04/03/facial-landmarks-dlib-opencv-python/</a:t>
            </a:r>
            <a:endParaRPr lang="de-DE" sz="1200" dirty="0"/>
          </a:p>
          <a:p>
            <a:r>
              <a:rPr lang="de-DE" sz="1400" dirty="0"/>
              <a:t>Folie 39</a:t>
            </a:r>
          </a:p>
          <a:p>
            <a:pPr lvl="1"/>
            <a:r>
              <a:rPr lang="de-DE" sz="1200" dirty="0" err="1"/>
              <a:t>Jurassic</a:t>
            </a:r>
            <a:r>
              <a:rPr lang="de-DE" sz="1200" dirty="0"/>
              <a:t> Park Datensatz</a:t>
            </a:r>
          </a:p>
          <a:p>
            <a:pPr lvl="1"/>
            <a:r>
              <a:rPr lang="de-DE" sz="1200" dirty="0">
                <a:hlinkClick r:id="rId3"/>
              </a:rPr>
              <a:t>https://www.pinterest.de/pin/351351208415072519/</a:t>
            </a:r>
            <a:endParaRPr lang="de-DE" sz="1200" dirty="0"/>
          </a:p>
          <a:p>
            <a:r>
              <a:rPr lang="de-DE" sz="1400" dirty="0"/>
              <a:t>Folie 41</a:t>
            </a:r>
          </a:p>
          <a:p>
            <a:pPr lvl="1"/>
            <a:r>
              <a:rPr lang="de-DE" sz="1200" dirty="0">
                <a:hlinkClick r:id="rId4"/>
              </a:rPr>
              <a:t>https://www.greymatter.com/corporate/showcase/bing-search-api/</a:t>
            </a:r>
            <a:endParaRPr lang="de-DE" sz="1200" dirty="0"/>
          </a:p>
          <a:p>
            <a:pPr lvl="1"/>
            <a:r>
              <a:rPr lang="de-DE" sz="1200" dirty="0">
                <a:hlinkClick r:id="rId5"/>
              </a:rPr>
              <a:t>http://www.iconarchive.com/show/free-folder-icons-by-iconshock/folder-images-icon.html</a:t>
            </a:r>
            <a:endParaRPr lang="de-DE" sz="1200" dirty="0"/>
          </a:p>
          <a:p>
            <a:r>
              <a:rPr lang="de-DE" sz="1400" dirty="0"/>
              <a:t>Folie 42</a:t>
            </a:r>
          </a:p>
          <a:p>
            <a:pPr lvl="1"/>
            <a:r>
              <a:rPr lang="de-DE" sz="1200" dirty="0">
                <a:hlinkClick r:id="rId6"/>
              </a:rPr>
              <a:t>https://de.wikipedia.org/wiki/Google</a:t>
            </a:r>
            <a:endParaRPr lang="de-DE" sz="1200" dirty="0"/>
          </a:p>
          <a:p>
            <a:pPr lvl="1"/>
            <a:r>
              <a:rPr lang="de-DE" sz="1200" dirty="0">
                <a:hlinkClick r:id="rId7"/>
              </a:rPr>
              <a:t>https://de.m.wikipedia.org/wiki/Datei:Download_alt_font_awesome.svg</a:t>
            </a:r>
            <a:endParaRPr lang="de-DE" sz="1200" dirty="0"/>
          </a:p>
          <a:p>
            <a:pPr lvl="1"/>
            <a:r>
              <a:rPr lang="de-DE" sz="1200" dirty="0">
                <a:hlinkClick r:id="rId5"/>
              </a:rPr>
              <a:t>http://www.iconarchive.com/show/free-folder-icons-by-iconshock/folder-images-icon.html</a:t>
            </a:r>
            <a:endParaRPr lang="de-DE" sz="120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43BA872-A9A3-468A-892B-1086BD034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BD05-374B-45A6-8F04-94237AE3833F}" type="datetime1">
              <a:rPr lang="de-DE" smtClean="0"/>
              <a:t>05.05.2020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75CE37-1C9C-408C-A40F-40C23443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AF5690-E1FD-411F-95AE-D293DD19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85109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Deep Learning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FA2873-0F59-438C-92AA-414F0DC31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AC895-AB37-4F42-8365-B7E76335E480}" type="datetime1">
              <a:rPr lang="de-DE" smtClean="0"/>
              <a:t>05.05.2020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0015B28-AA7D-464E-844F-C974B969B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MSI - 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A985F19-27BD-465E-AA21-EB55DEF59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20074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259F5A1D-E567-4E33-A5F0-49C526450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688" y="365125"/>
            <a:ext cx="3986112" cy="2140502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AD402621-67E5-48C0-BEBC-8EECE72D7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Deep Learning?</a:t>
            </a:r>
            <a:endParaRPr lang="en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644FF12-228D-47F6-81C4-3A1A71132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E265B78-6867-4600-83C7-F88686E29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49B8-27A4-4098-AE86-94E68602AB44}" type="datetime1">
              <a:rPr lang="de-DE" smtClean="0"/>
              <a:t>05.05.2020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70E5877-B123-4616-AC09-0B383E667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6635CA1-E4F0-4EB3-97E6-FC5EE80CB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7</a:t>
            </a:fld>
            <a:endParaRPr lang="en-DE"/>
          </a:p>
        </p:txBody>
      </p:sp>
      <p:pic>
        <p:nvPicPr>
          <p:cNvPr id="8" name="Inhaltsplatzhalter 6">
            <a:extLst>
              <a:ext uri="{FF2B5EF4-FFF2-40B4-BE49-F238E27FC236}">
                <a16:creationId xmlns:a16="http://schemas.microsoft.com/office/drawing/2014/main" id="{A33E39FB-1BCA-4CF8-BD6B-1A127F9858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024" y="2473587"/>
            <a:ext cx="2654798" cy="27676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93AE78E-B02B-46EB-98F0-6E0B0FFBF3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875" y="2328051"/>
            <a:ext cx="5288751" cy="297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4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funktioniert Deep Learning?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342F3-1903-4281-9F86-C133C38F8BF6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8</a:t>
            </a:fld>
            <a:endParaRPr lang="en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1ECF406-53F9-4FF3-80E1-ABA0BDE00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997" y="1737360"/>
            <a:ext cx="7660005" cy="447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00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06ED040E-564C-422A-AA3B-F6AB248E8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09" y="2100649"/>
            <a:ext cx="10370981" cy="347605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E178BE4-43BD-4EA4-A63C-71249D144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DBAF2C-A248-470E-A884-BC5509426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3371F-D8EE-4350-ADD9-58886A29D576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B5ADDB-1EF9-43E8-A46A-FD9F35F3D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897FE2-2FD4-40C7-9604-6037527D9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72687517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TM02900769[[fn=Rückblick]]</Template>
  <TotalTime>0</TotalTime>
  <Words>2448</Words>
  <Application>Microsoft Office PowerPoint</Application>
  <PresentationFormat>Breitbild</PresentationFormat>
  <Paragraphs>545</Paragraphs>
  <Slides>53</Slides>
  <Notes>34</Notes>
  <HiddenSlides>7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Rückblick</vt:lpstr>
      <vt:lpstr>Bilderkennung mit OpenCV</vt:lpstr>
      <vt:lpstr>PowerPoint-Präsentation</vt:lpstr>
      <vt:lpstr>Inhalt der Präsentation</vt:lpstr>
      <vt:lpstr>OpenCV</vt:lpstr>
      <vt:lpstr>Was ist OpenCV?</vt:lpstr>
      <vt:lpstr>Deep Learning</vt:lpstr>
      <vt:lpstr>Was ist Deep Learning?</vt:lpstr>
      <vt:lpstr>Wie funktioniert Deep Learning?</vt:lpstr>
      <vt:lpstr>Convolutional Neural Networks</vt:lpstr>
      <vt:lpstr>Objekterkennung</vt:lpstr>
      <vt:lpstr>Was ist Objekterkennung?</vt:lpstr>
      <vt:lpstr>Objekterfassung</vt:lpstr>
      <vt:lpstr>Objektererkennung</vt:lpstr>
      <vt:lpstr>Objekterkennung</vt:lpstr>
      <vt:lpstr>R-CNN</vt:lpstr>
      <vt:lpstr>R-CNN Nachteile</vt:lpstr>
      <vt:lpstr>Vergleich anderer Ansätze</vt:lpstr>
      <vt:lpstr>Single Shot Detector</vt:lpstr>
      <vt:lpstr>Single Shot Detector – Demo</vt:lpstr>
      <vt:lpstr>You Only Look Once</vt:lpstr>
      <vt:lpstr>PowerPoint-Präsentation</vt:lpstr>
      <vt:lpstr>You Only Look Once</vt:lpstr>
      <vt:lpstr>You Only Look Once – Demo</vt:lpstr>
      <vt:lpstr>Face Detection</vt:lpstr>
      <vt:lpstr>Face Detection - Allgemein</vt:lpstr>
      <vt:lpstr>Face Detection – Viola-Jones-Methode</vt:lpstr>
      <vt:lpstr>Face Detection – Haar Features</vt:lpstr>
      <vt:lpstr>Face Detection - AdaBoost</vt:lpstr>
      <vt:lpstr>Cascading</vt:lpstr>
      <vt:lpstr>Face Detection – Demo</vt:lpstr>
      <vt:lpstr>Face Detection - Demo</vt:lpstr>
      <vt:lpstr>Face Recognition</vt:lpstr>
      <vt:lpstr>Face Recognition - Allgemein</vt:lpstr>
      <vt:lpstr>Face Recognition - Problem</vt:lpstr>
      <vt:lpstr>Face Recognition - Facial Landmarks</vt:lpstr>
      <vt:lpstr>Face Recognition - Facial Landmarks</vt:lpstr>
      <vt:lpstr>Facial Landmarks - Demo</vt:lpstr>
      <vt:lpstr>Facial Landmarks - Demo</vt:lpstr>
      <vt:lpstr>Face Recognition - Messungen</vt:lpstr>
      <vt:lpstr>Face Recognition - Messungen</vt:lpstr>
      <vt:lpstr>Datensatzerstellung – Bing Image Search API</vt:lpstr>
      <vt:lpstr>Datensatzerstellung – Manuell</vt:lpstr>
      <vt:lpstr>Face Recognition - Demo</vt:lpstr>
      <vt:lpstr>Face Recognition – Demo #1</vt:lpstr>
      <vt:lpstr>Face Recognition – Demo #2</vt:lpstr>
      <vt:lpstr>Weiterführendes</vt:lpstr>
      <vt:lpstr>Age &amp; Gender – Demo</vt:lpstr>
      <vt:lpstr>Social Distancing</vt:lpstr>
      <vt:lpstr>Fazit</vt:lpstr>
      <vt:lpstr>Fazit</vt:lpstr>
      <vt:lpstr>Quellen</vt:lpstr>
      <vt:lpstr>Abbildungen</vt:lpstr>
      <vt:lpstr>Abbildungen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Bilderkennung mit OpenCV</dc:title>
  <dc:creator>Markus Cöllen</dc:creator>
  <cp:lastModifiedBy>Jens Windisch</cp:lastModifiedBy>
  <cp:revision>110</cp:revision>
  <dcterms:created xsi:type="dcterms:W3CDTF">2020-04-13T21:40:48Z</dcterms:created>
  <dcterms:modified xsi:type="dcterms:W3CDTF">2020-05-05T17:39:36Z</dcterms:modified>
</cp:coreProperties>
</file>